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handoutMasterIdLst>
    <p:handoutMasterId r:id="rId36"/>
  </p:handoutMasterIdLst>
  <p:sldIdLst>
    <p:sldId id="346" r:id="rId5"/>
    <p:sldId id="300" r:id="rId6"/>
    <p:sldId id="303" r:id="rId7"/>
    <p:sldId id="304" r:id="rId8"/>
    <p:sldId id="305" r:id="rId9"/>
    <p:sldId id="307" r:id="rId10"/>
    <p:sldId id="317" r:id="rId11"/>
    <p:sldId id="315" r:id="rId12"/>
    <p:sldId id="316" r:id="rId13"/>
    <p:sldId id="319" r:id="rId14"/>
    <p:sldId id="320" r:id="rId15"/>
    <p:sldId id="322" r:id="rId16"/>
    <p:sldId id="323" r:id="rId17"/>
    <p:sldId id="325" r:id="rId18"/>
    <p:sldId id="324" r:id="rId19"/>
    <p:sldId id="326" r:id="rId20"/>
    <p:sldId id="327" r:id="rId21"/>
    <p:sldId id="338" r:id="rId22"/>
    <p:sldId id="308" r:id="rId23"/>
    <p:sldId id="314" r:id="rId24"/>
    <p:sldId id="311" r:id="rId25"/>
    <p:sldId id="312" r:id="rId26"/>
    <p:sldId id="321" r:id="rId27"/>
    <p:sldId id="328" r:id="rId28"/>
    <p:sldId id="331" r:id="rId29"/>
    <p:sldId id="332" r:id="rId30"/>
    <p:sldId id="340" r:id="rId31"/>
    <p:sldId id="333" r:id="rId32"/>
    <p:sldId id="334" r:id="rId33"/>
    <p:sldId id="348" r:id="rId34"/>
  </p:sldIdLst>
  <p:sldSz cx="9144000" cy="6858000" type="screen4x3"/>
  <p:notesSz cx="6669088"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35" autoAdjust="0"/>
    <p:restoredTop sz="93819" autoAdjust="0"/>
  </p:normalViewPr>
  <p:slideViewPr>
    <p:cSldViewPr snapToGrid="0">
      <p:cViewPr varScale="1">
        <p:scale>
          <a:sx n="106" d="100"/>
          <a:sy n="106" d="100"/>
        </p:scale>
        <p:origin x="1104" y="82"/>
      </p:cViewPr>
      <p:guideLst/>
    </p:cSldViewPr>
  </p:slideViewPr>
  <p:notesTextViewPr>
    <p:cViewPr>
      <p:scale>
        <a:sx n="1" d="1"/>
        <a:sy n="1" d="1"/>
      </p:scale>
      <p:origin x="0" y="0"/>
    </p:cViewPr>
  </p:notesTextViewPr>
  <p:sorterViewPr>
    <p:cViewPr>
      <p:scale>
        <a:sx n="110" d="100"/>
        <a:sy n="110" d="100"/>
      </p:scale>
      <p:origin x="0" y="-2405"/>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777607" y="0"/>
            <a:ext cx="2889938" cy="495348"/>
          </a:xfrm>
          <a:prstGeom prst="rect">
            <a:avLst/>
          </a:prstGeom>
        </p:spPr>
        <p:txBody>
          <a:bodyPr vert="horz" lIns="91440" tIns="45720" rIns="91440" bIns="45720" rtlCol="0"/>
          <a:lstStyle>
            <a:lvl1pPr algn="r">
              <a:defRPr sz="1200"/>
            </a:lvl1pPr>
          </a:lstStyle>
          <a:p>
            <a:fld id="{4887D07D-85C7-4908-ABB5-115D35B56620}" type="datetimeFigureOut">
              <a:rPr lang="nl-NL" smtClean="0"/>
              <a:t>1-12-2021</a:t>
            </a:fld>
            <a:endParaRPr lang="nl-NL"/>
          </a:p>
        </p:txBody>
      </p:sp>
      <p:sp>
        <p:nvSpPr>
          <p:cNvPr id="4" name="Tijdelijke aanduiding voor voettekst 3"/>
          <p:cNvSpPr>
            <a:spLocks noGrp="1"/>
          </p:cNvSpPr>
          <p:nvPr>
            <p:ph type="ftr" sz="quarter" idx="2"/>
          </p:nvPr>
        </p:nvSpPr>
        <p:spPr>
          <a:xfrm>
            <a:off x="0" y="9377317"/>
            <a:ext cx="2889938" cy="49534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777607" y="9377317"/>
            <a:ext cx="2889938" cy="495347"/>
          </a:xfrm>
          <a:prstGeom prst="rect">
            <a:avLst/>
          </a:prstGeom>
        </p:spPr>
        <p:txBody>
          <a:bodyPr vert="horz" lIns="91440" tIns="45720" rIns="91440" bIns="45720" rtlCol="0" anchor="b"/>
          <a:lstStyle>
            <a:lvl1pPr algn="r">
              <a:defRPr sz="1200"/>
            </a:lvl1pPr>
          </a:lstStyle>
          <a:p>
            <a:fld id="{E27D5711-66B6-439D-B23C-AF127A72EE7F}" type="slidenum">
              <a:rPr lang="nl-NL" smtClean="0"/>
              <a:t>‹nr.›</a:t>
            </a:fld>
            <a:endParaRPr lang="nl-NL"/>
          </a:p>
        </p:txBody>
      </p:sp>
    </p:spTree>
    <p:extLst>
      <p:ext uri="{BB962C8B-B14F-4D97-AF65-F5344CB8AC3E}">
        <p14:creationId xmlns:p14="http://schemas.microsoft.com/office/powerpoint/2010/main" val="1697531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534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777607" y="0"/>
            <a:ext cx="2889938" cy="495348"/>
          </a:xfrm>
          <a:prstGeom prst="rect">
            <a:avLst/>
          </a:prstGeom>
        </p:spPr>
        <p:txBody>
          <a:bodyPr vert="horz" lIns="91440" tIns="45720" rIns="91440" bIns="45720" rtlCol="0"/>
          <a:lstStyle>
            <a:lvl1pPr algn="r">
              <a:defRPr sz="1200"/>
            </a:lvl1pPr>
          </a:lstStyle>
          <a:p>
            <a:fld id="{818BCADD-EDA6-45E7-BC7F-33881F8500B2}" type="datetimeFigureOut">
              <a:rPr lang="nl-NL" smtClean="0"/>
              <a:t>1-12-2021</a:t>
            </a:fld>
            <a:endParaRPr lang="nl-NL"/>
          </a:p>
        </p:txBody>
      </p:sp>
      <p:sp>
        <p:nvSpPr>
          <p:cNvPr id="4" name="Slide Image Placeholder 3"/>
          <p:cNvSpPr>
            <a:spLocks noGrp="1" noRot="1" noChangeAspect="1"/>
          </p:cNvSpPr>
          <p:nvPr>
            <p:ph type="sldImg" idx="2"/>
          </p:nvPr>
        </p:nvSpPr>
        <p:spPr>
          <a:xfrm>
            <a:off x="1114425" y="1233488"/>
            <a:ext cx="4440238" cy="3332162"/>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66909" y="4751219"/>
            <a:ext cx="5335270" cy="3887361"/>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9377317"/>
            <a:ext cx="2889938" cy="49534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377317"/>
            <a:ext cx="2889938" cy="495347"/>
          </a:xfrm>
          <a:prstGeom prst="rect">
            <a:avLst/>
          </a:prstGeom>
        </p:spPr>
        <p:txBody>
          <a:bodyPr vert="horz" lIns="91440" tIns="45720" rIns="91440" bIns="45720" rtlCol="0" anchor="b"/>
          <a:lstStyle>
            <a:lvl1pPr algn="r">
              <a:defRPr sz="1200"/>
            </a:lvl1pPr>
          </a:lstStyle>
          <a:p>
            <a:fld id="{D9C1DC2F-053D-4E1F-92C1-C9A4FFEEEBB0}" type="slidenum">
              <a:rPr lang="nl-NL" smtClean="0"/>
              <a:t>‹nr.›</a:t>
            </a:fld>
            <a:endParaRPr lang="nl-NL"/>
          </a:p>
        </p:txBody>
      </p:sp>
    </p:spTree>
    <p:extLst>
      <p:ext uri="{BB962C8B-B14F-4D97-AF65-F5344CB8AC3E}">
        <p14:creationId xmlns:p14="http://schemas.microsoft.com/office/powerpoint/2010/main" val="4042713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journal.frontiersin.org/article/10.3389/fphar.2015.00173/full#B50" TargetMode="External"/><Relationship Id="rId3" Type="http://schemas.openxmlformats.org/officeDocument/2006/relationships/hyperlink" Target="https://doi.org/10.3389/fphar.2015.00173" TargetMode="External"/><Relationship Id="rId7" Type="http://schemas.openxmlformats.org/officeDocument/2006/relationships/hyperlink" Target="http://journal.frontiersin.org/article/10.3389/fphar.2015.00173/full#B28"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journal.frontiersin.org/article/10.3389/fphar.2015.00173/full#B15" TargetMode="External"/><Relationship Id="rId11" Type="http://schemas.openxmlformats.org/officeDocument/2006/relationships/hyperlink" Target="http://journal.frontiersin.org/article/10.3389/fphar.2015.00173/full#B43" TargetMode="External"/><Relationship Id="rId5" Type="http://schemas.openxmlformats.org/officeDocument/2006/relationships/hyperlink" Target="http://journal.frontiersin.org/article/10.3389/fphar.2015.00173/full#B80" TargetMode="External"/><Relationship Id="rId10" Type="http://schemas.openxmlformats.org/officeDocument/2006/relationships/hyperlink" Target="http://journal.frontiersin.org/article/10.3389/fphar.2015.00173/full#B42" TargetMode="External"/><Relationship Id="rId4" Type="http://schemas.openxmlformats.org/officeDocument/2006/relationships/hyperlink" Target="http://journal.frontiersin.org/article/10.3389/fphar.2015.00173/full#F1" TargetMode="External"/><Relationship Id="rId9" Type="http://schemas.openxmlformats.org/officeDocument/2006/relationships/hyperlink" Target="http://journal.frontiersin.org/article/10.3389/fphar.2015.00173/full#B4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Dus hoe lang is dit stukje DNA?</a:t>
            </a:r>
          </a:p>
          <a:p>
            <a:r>
              <a:rPr lang="nl-NL" dirty="0" smtClean="0"/>
              <a:t>10,4 x 20 = 208 </a:t>
            </a:r>
            <a:r>
              <a:rPr lang="nl-NL" dirty="0" err="1" smtClean="0"/>
              <a:t>bp</a:t>
            </a:r>
            <a:endParaRPr lang="nl-NL" dirty="0"/>
          </a:p>
        </p:txBody>
      </p:sp>
      <p:sp>
        <p:nvSpPr>
          <p:cNvPr id="4" name="Tijdelijke aanduiding voor dianummer 3"/>
          <p:cNvSpPr>
            <a:spLocks noGrp="1"/>
          </p:cNvSpPr>
          <p:nvPr>
            <p:ph type="sldNum" sz="quarter" idx="10"/>
          </p:nvPr>
        </p:nvSpPr>
        <p:spPr/>
        <p:txBody>
          <a:bodyPr/>
          <a:lstStyle/>
          <a:p>
            <a:fld id="{D9C1DC2F-053D-4E1F-92C1-C9A4FFEEEBB0}" type="slidenum">
              <a:rPr lang="nl-NL" smtClean="0"/>
              <a:t>6</a:t>
            </a:fld>
            <a:endParaRPr lang="nl-NL"/>
          </a:p>
        </p:txBody>
      </p:sp>
    </p:spTree>
    <p:extLst>
      <p:ext uri="{BB962C8B-B14F-4D97-AF65-F5344CB8AC3E}">
        <p14:creationId xmlns:p14="http://schemas.microsoft.com/office/powerpoint/2010/main" val="1500732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Lysine en</a:t>
            </a:r>
            <a:r>
              <a:rPr lang="nl-NL" baseline="0" dirty="0" smtClean="0"/>
              <a:t> Arginine positief geladen, handig om negatief geladen fosfaat-backbone van het DNA heen.</a:t>
            </a:r>
            <a:endParaRPr lang="nl-NL" dirty="0"/>
          </a:p>
        </p:txBody>
      </p:sp>
      <p:sp>
        <p:nvSpPr>
          <p:cNvPr id="4" name="Slide Number Placeholder 3"/>
          <p:cNvSpPr>
            <a:spLocks noGrp="1"/>
          </p:cNvSpPr>
          <p:nvPr>
            <p:ph type="sldNum" sz="quarter" idx="10"/>
          </p:nvPr>
        </p:nvSpPr>
        <p:spPr/>
        <p:txBody>
          <a:bodyPr/>
          <a:lstStyle/>
          <a:p>
            <a:fld id="{D9C1DC2F-053D-4E1F-92C1-C9A4FFEEEBB0}" type="slidenum">
              <a:rPr lang="nl-NL" smtClean="0"/>
              <a:t>9</a:t>
            </a:fld>
            <a:endParaRPr lang="nl-NL"/>
          </a:p>
        </p:txBody>
      </p:sp>
    </p:spTree>
    <p:extLst>
      <p:ext uri="{BB962C8B-B14F-4D97-AF65-F5344CB8AC3E}">
        <p14:creationId xmlns:p14="http://schemas.microsoft.com/office/powerpoint/2010/main" val="861475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Filmpje:  https://www.youtube.com/watch?v=eYrQ0EhVCYA</a:t>
            </a:r>
          </a:p>
          <a:p>
            <a:endParaRPr lang="nl-NL" dirty="0"/>
          </a:p>
        </p:txBody>
      </p:sp>
      <p:sp>
        <p:nvSpPr>
          <p:cNvPr id="4" name="Tijdelijke aanduiding voor dianummer 3"/>
          <p:cNvSpPr>
            <a:spLocks noGrp="1"/>
          </p:cNvSpPr>
          <p:nvPr>
            <p:ph type="sldNum" sz="quarter" idx="10"/>
          </p:nvPr>
        </p:nvSpPr>
        <p:spPr/>
        <p:txBody>
          <a:bodyPr/>
          <a:lstStyle/>
          <a:p>
            <a:fld id="{D9C1DC2F-053D-4E1F-92C1-C9A4FFEEEBB0}" type="slidenum">
              <a:rPr lang="nl-NL" smtClean="0"/>
              <a:t>11</a:t>
            </a:fld>
            <a:endParaRPr lang="nl-NL"/>
          </a:p>
        </p:txBody>
      </p:sp>
    </p:spTree>
    <p:extLst>
      <p:ext uri="{BB962C8B-B14F-4D97-AF65-F5344CB8AC3E}">
        <p14:creationId xmlns:p14="http://schemas.microsoft.com/office/powerpoint/2010/main" val="2354961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Front. </a:t>
            </a:r>
            <a:r>
              <a:rPr lang="nl-NL" dirty="0" err="1" smtClean="0"/>
              <a:t>Pharmacol</a:t>
            </a:r>
            <a:r>
              <a:rPr lang="nl-NL" dirty="0" smtClean="0"/>
              <a:t>., 21 August 2015 | </a:t>
            </a:r>
            <a:r>
              <a:rPr lang="nl-NL" dirty="0" smtClean="0">
                <a:hlinkClick r:id="rId3"/>
              </a:rPr>
              <a:t>https://doi.org/10.3389/fphar.2015.00173</a:t>
            </a:r>
            <a:r>
              <a:rPr lang="nl-NL" dirty="0" smtClean="0"/>
              <a:t> </a:t>
            </a:r>
          </a:p>
          <a:p>
            <a:r>
              <a:rPr lang="en-US" dirty="0" err="1" smtClean="0"/>
              <a:t>Phosphohistidine</a:t>
            </a:r>
            <a:r>
              <a:rPr lang="en-US" dirty="0" smtClean="0"/>
              <a:t> has a number of attributes that make it different from the </a:t>
            </a:r>
            <a:r>
              <a:rPr lang="en-US" dirty="0" err="1" smtClean="0"/>
              <a:t>phosphoester</a:t>
            </a:r>
            <a:r>
              <a:rPr lang="en-US" dirty="0" smtClean="0"/>
              <a:t> </a:t>
            </a:r>
            <a:r>
              <a:rPr lang="en-US" dirty="0" err="1" smtClean="0"/>
              <a:t>phosphoamino</a:t>
            </a:r>
            <a:r>
              <a:rPr lang="en-US" dirty="0" smtClean="0"/>
              <a:t> acids. The phosphoryl group is bonded to the imidazole ring of the amino acid via a </a:t>
            </a:r>
            <a:r>
              <a:rPr lang="en-US" dirty="0" err="1" smtClean="0"/>
              <a:t>phosphoramidate</a:t>
            </a:r>
            <a:r>
              <a:rPr lang="en-US" dirty="0" smtClean="0"/>
              <a:t> bond. Since the imidazole ring contains two </a:t>
            </a:r>
            <a:r>
              <a:rPr lang="en-US" dirty="0" err="1" smtClean="0"/>
              <a:t>nitrogens</a:t>
            </a:r>
            <a:r>
              <a:rPr lang="en-US" dirty="0" smtClean="0"/>
              <a:t>, there are three forms of </a:t>
            </a:r>
            <a:r>
              <a:rPr lang="en-US" dirty="0" err="1" smtClean="0"/>
              <a:t>phosphohistidine</a:t>
            </a:r>
            <a:r>
              <a:rPr lang="en-US" dirty="0" smtClean="0"/>
              <a:t>, 1- or 3-phosphohistidine or 1,3-diphosphohistidine (see Figure </a:t>
            </a:r>
            <a:r>
              <a:rPr lang="en-US" dirty="0" smtClean="0">
                <a:hlinkClick r:id="rId4"/>
              </a:rPr>
              <a:t>1</a:t>
            </a:r>
            <a:r>
              <a:rPr lang="en-US" dirty="0" smtClean="0"/>
              <a:t>). The two forms of </a:t>
            </a:r>
            <a:r>
              <a:rPr lang="en-US" dirty="0" err="1" smtClean="0"/>
              <a:t>monophosphohistidine</a:t>
            </a:r>
            <a:r>
              <a:rPr lang="en-US" dirty="0" smtClean="0"/>
              <a:t> are both known to occur in cellular proteins (</a:t>
            </a:r>
            <a:r>
              <a:rPr lang="en-US" dirty="0" err="1" smtClean="0">
                <a:hlinkClick r:id="rId5"/>
              </a:rPr>
              <a:t>Walinder</a:t>
            </a:r>
            <a:r>
              <a:rPr lang="en-US" dirty="0" smtClean="0">
                <a:hlinkClick r:id="rId5"/>
              </a:rPr>
              <a:t>, 1969b</a:t>
            </a:r>
            <a:r>
              <a:rPr lang="en-US" dirty="0" smtClean="0"/>
              <a:t>; </a:t>
            </a:r>
            <a:r>
              <a:rPr lang="en-US" dirty="0" smtClean="0">
                <a:hlinkClick r:id="rId6"/>
              </a:rPr>
              <a:t>Chen et al., 1977</a:t>
            </a:r>
            <a:r>
              <a:rPr lang="en-US" dirty="0" smtClean="0"/>
              <a:t>; </a:t>
            </a:r>
            <a:r>
              <a:rPr lang="en-US" dirty="0" err="1" smtClean="0">
                <a:hlinkClick r:id="rId7"/>
              </a:rPr>
              <a:t>Fujitaki</a:t>
            </a:r>
            <a:r>
              <a:rPr lang="en-US" dirty="0" smtClean="0">
                <a:hlinkClick r:id="rId7"/>
              </a:rPr>
              <a:t> et al., 1981</a:t>
            </a:r>
            <a:r>
              <a:rPr lang="en-US" dirty="0" smtClean="0"/>
              <a:t>), however the </a:t>
            </a:r>
            <a:r>
              <a:rPr lang="en-US" dirty="0" err="1" smtClean="0"/>
              <a:t>diphospho</a:t>
            </a:r>
            <a:r>
              <a:rPr lang="en-US" dirty="0" smtClean="0"/>
              <a:t> form has only been reported in chemically phosphorylated proteins. Unlike the </a:t>
            </a:r>
            <a:r>
              <a:rPr lang="en-US" dirty="0" err="1" smtClean="0"/>
              <a:t>phosphoester</a:t>
            </a:r>
            <a:r>
              <a:rPr lang="en-US" dirty="0" smtClean="0"/>
              <a:t> </a:t>
            </a:r>
            <a:r>
              <a:rPr lang="en-US" dirty="0" err="1" smtClean="0"/>
              <a:t>phosphoamino</a:t>
            </a:r>
            <a:r>
              <a:rPr lang="en-US" dirty="0" smtClean="0"/>
              <a:t> acids, all forms of </a:t>
            </a:r>
            <a:r>
              <a:rPr lang="en-US" dirty="0" err="1" smtClean="0"/>
              <a:t>phosphohistidine</a:t>
            </a:r>
            <a:r>
              <a:rPr lang="en-US" dirty="0" smtClean="0"/>
              <a:t> are unstable in acidic conditions, which has made the discovery and analysis of this type of phosphorylation technically challenging and the identification of novel proteins carrying a stable </a:t>
            </a:r>
            <a:r>
              <a:rPr lang="en-US" dirty="0" err="1" smtClean="0"/>
              <a:t>phosphohistidine</a:t>
            </a:r>
            <a:r>
              <a:rPr lang="en-US" dirty="0" smtClean="0"/>
              <a:t> are rare events (</a:t>
            </a:r>
            <a:r>
              <a:rPr lang="en-US" dirty="0" smtClean="0">
                <a:hlinkClick r:id="rId8"/>
              </a:rPr>
              <a:t>Lott et al., 2006</a:t>
            </a:r>
            <a:r>
              <a:rPr lang="en-US" dirty="0" smtClean="0"/>
              <a:t>). Nevertheless, by the use of special settings in tandem mass spectrometry (</a:t>
            </a:r>
            <a:r>
              <a:rPr lang="en-US" dirty="0" err="1" smtClean="0">
                <a:hlinkClick r:id="rId9"/>
              </a:rPr>
              <a:t>Kleinnijenhuis</a:t>
            </a:r>
            <a:r>
              <a:rPr lang="en-US" dirty="0" smtClean="0">
                <a:hlinkClick r:id="rId9"/>
              </a:rPr>
              <a:t> et al., 2007</a:t>
            </a:r>
            <a:r>
              <a:rPr lang="en-US" dirty="0" smtClean="0"/>
              <a:t>) and the description of anti-</a:t>
            </a:r>
            <a:r>
              <a:rPr lang="en-US" dirty="0" err="1" smtClean="0"/>
              <a:t>phosphohistidine</a:t>
            </a:r>
            <a:r>
              <a:rPr lang="en-US" dirty="0" smtClean="0"/>
              <a:t> antibodies (</a:t>
            </a:r>
            <a:r>
              <a:rPr lang="en-US" dirty="0" err="1" smtClean="0">
                <a:hlinkClick r:id="rId10"/>
              </a:rPr>
              <a:t>Kee</a:t>
            </a:r>
            <a:r>
              <a:rPr lang="en-US" dirty="0" smtClean="0">
                <a:hlinkClick r:id="rId10"/>
              </a:rPr>
              <a:t> and Muir, 2012</a:t>
            </a:r>
            <a:r>
              <a:rPr lang="en-US" dirty="0" smtClean="0"/>
              <a:t>; </a:t>
            </a:r>
            <a:r>
              <a:rPr lang="en-US" dirty="0" err="1" smtClean="0">
                <a:hlinkClick r:id="rId11"/>
              </a:rPr>
              <a:t>Kee</a:t>
            </a:r>
            <a:r>
              <a:rPr lang="en-US" dirty="0" smtClean="0">
                <a:hlinkClick r:id="rId11"/>
              </a:rPr>
              <a:t> et al., 2013</a:t>
            </a:r>
            <a:r>
              <a:rPr lang="en-US" dirty="0" smtClean="0"/>
              <a:t>), the detection of more proteins specifically phosphorylated on histidine residues appears more likely in the future.</a:t>
            </a:r>
            <a:endParaRPr lang="nl-NL" dirty="0"/>
          </a:p>
        </p:txBody>
      </p:sp>
      <p:sp>
        <p:nvSpPr>
          <p:cNvPr id="4" name="Slide Number Placeholder 3"/>
          <p:cNvSpPr>
            <a:spLocks noGrp="1"/>
          </p:cNvSpPr>
          <p:nvPr>
            <p:ph type="sldNum" sz="quarter" idx="10"/>
          </p:nvPr>
        </p:nvSpPr>
        <p:spPr/>
        <p:txBody>
          <a:bodyPr/>
          <a:lstStyle/>
          <a:p>
            <a:fld id="{D9C1DC2F-053D-4E1F-92C1-C9A4FFEEEBB0}" type="slidenum">
              <a:rPr lang="nl-NL" smtClean="0"/>
              <a:t>13</a:t>
            </a:fld>
            <a:endParaRPr lang="nl-NL"/>
          </a:p>
        </p:txBody>
      </p:sp>
    </p:spTree>
    <p:extLst>
      <p:ext uri="{BB962C8B-B14F-4D97-AF65-F5344CB8AC3E}">
        <p14:creationId xmlns:p14="http://schemas.microsoft.com/office/powerpoint/2010/main" val="197815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Filmpje ~3’:  https://www.youtube.com/watch?v=9bEAJYnVVBA</a:t>
            </a:r>
          </a:p>
          <a:p>
            <a:r>
              <a:rPr lang="nl-NL" dirty="0" smtClean="0"/>
              <a:t>Film 5’:  https://www.youtube.com/watch?v=ZxWXCT9wVoI</a:t>
            </a:r>
            <a:endParaRPr lang="nl-NL" dirty="0"/>
          </a:p>
        </p:txBody>
      </p:sp>
      <p:sp>
        <p:nvSpPr>
          <p:cNvPr id="4" name="Tijdelijke aanduiding voor dianummer 3"/>
          <p:cNvSpPr>
            <a:spLocks noGrp="1"/>
          </p:cNvSpPr>
          <p:nvPr>
            <p:ph type="sldNum" sz="quarter" idx="10"/>
          </p:nvPr>
        </p:nvSpPr>
        <p:spPr/>
        <p:txBody>
          <a:bodyPr/>
          <a:lstStyle/>
          <a:p>
            <a:fld id="{D9C1DC2F-053D-4E1F-92C1-C9A4FFEEEBB0}" type="slidenum">
              <a:rPr lang="nl-NL" smtClean="0"/>
              <a:t>25</a:t>
            </a:fld>
            <a:endParaRPr lang="nl-NL"/>
          </a:p>
        </p:txBody>
      </p:sp>
    </p:spTree>
    <p:extLst>
      <p:ext uri="{BB962C8B-B14F-4D97-AF65-F5344CB8AC3E}">
        <p14:creationId xmlns:p14="http://schemas.microsoft.com/office/powerpoint/2010/main" val="262868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smtClean="0"/>
              <a:t>	 </a:t>
            </a:r>
          </a:p>
          <a:p>
            <a:endParaRPr lang="nl-NL" dirty="0"/>
          </a:p>
        </p:txBody>
      </p:sp>
      <p:sp>
        <p:nvSpPr>
          <p:cNvPr id="4" name="Slide Number Placeholder 3"/>
          <p:cNvSpPr>
            <a:spLocks noGrp="1"/>
          </p:cNvSpPr>
          <p:nvPr>
            <p:ph type="sldNum" sz="quarter" idx="10"/>
          </p:nvPr>
        </p:nvSpPr>
        <p:spPr/>
        <p:txBody>
          <a:bodyPr/>
          <a:lstStyle/>
          <a:p>
            <a:fld id="{D9C1DC2F-053D-4E1F-92C1-C9A4FFEEEBB0}" type="slidenum">
              <a:rPr lang="nl-NL" smtClean="0"/>
              <a:t>26</a:t>
            </a:fld>
            <a:endParaRPr lang="nl-NL"/>
          </a:p>
        </p:txBody>
      </p:sp>
    </p:spTree>
    <p:extLst>
      <p:ext uri="{BB962C8B-B14F-4D97-AF65-F5344CB8AC3E}">
        <p14:creationId xmlns:p14="http://schemas.microsoft.com/office/powerpoint/2010/main" val="1052829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2552350-8EED-4150-AA07-73907D6207FA}" type="datetimeFigureOut">
              <a:rPr lang="nl-NL" smtClean="0"/>
              <a:t>1-12-2021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315617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552350-8EED-4150-AA07-73907D6207FA}" type="datetimeFigureOut">
              <a:rPr lang="nl-NL" smtClean="0"/>
              <a:t>1-12-2021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11370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552350-8EED-4150-AA07-73907D6207FA}" type="datetimeFigureOut">
              <a:rPr lang="nl-NL" smtClean="0"/>
              <a:t>1-12-2021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32556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552350-8EED-4150-AA07-73907D6207FA}" type="datetimeFigureOut">
              <a:rPr lang="nl-NL" smtClean="0"/>
              <a:t>1-12-2021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390765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2552350-8EED-4150-AA07-73907D6207FA}" type="datetimeFigureOut">
              <a:rPr lang="nl-NL" smtClean="0"/>
              <a:t>1-12-2021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311433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552350-8EED-4150-AA07-73907D6207FA}" type="datetimeFigureOut">
              <a:rPr lang="nl-NL" smtClean="0"/>
              <a:t>1-12-2021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309004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552350-8EED-4150-AA07-73907D6207FA}" type="datetimeFigureOut">
              <a:rPr lang="nl-NL" smtClean="0"/>
              <a:t>1-12-2021</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180123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552350-8EED-4150-AA07-73907D6207FA}" type="datetimeFigureOut">
              <a:rPr lang="nl-NL" smtClean="0"/>
              <a:t>1-12-2021</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735466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552350-8EED-4150-AA07-73907D6207FA}" type="datetimeFigureOut">
              <a:rPr lang="nl-NL" smtClean="0"/>
              <a:t>1-12-2021</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2475516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552350-8EED-4150-AA07-73907D6207FA}" type="datetimeFigureOut">
              <a:rPr lang="nl-NL" smtClean="0"/>
              <a:t>1-12-2021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843582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2552350-8EED-4150-AA07-73907D6207FA}" type="datetimeFigureOut">
              <a:rPr lang="nl-NL" smtClean="0"/>
              <a:t>1-12-2021</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89ED95B-7CAF-44C5-8247-7C86F23F3683}" type="slidenum">
              <a:rPr lang="nl-NL" smtClean="0"/>
              <a:t>‹nr.›</a:t>
            </a:fld>
            <a:endParaRPr lang="nl-NL"/>
          </a:p>
        </p:txBody>
      </p:sp>
    </p:spTree>
    <p:extLst>
      <p:ext uri="{BB962C8B-B14F-4D97-AF65-F5344CB8AC3E}">
        <p14:creationId xmlns:p14="http://schemas.microsoft.com/office/powerpoint/2010/main" val="2471856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552350-8EED-4150-AA07-73907D6207FA}" type="datetimeFigureOut">
              <a:rPr lang="nl-NL" smtClean="0"/>
              <a:t>1-12-2021</a:t>
            </a:fld>
            <a:endParaRPr lang="nl-N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ED95B-7CAF-44C5-8247-7C86F23F3683}" type="slidenum">
              <a:rPr lang="nl-NL" smtClean="0"/>
              <a:t>‹nr.›</a:t>
            </a:fld>
            <a:endParaRPr lang="nl-NL"/>
          </a:p>
        </p:txBody>
      </p:sp>
    </p:spTree>
    <p:extLst>
      <p:ext uri="{BB962C8B-B14F-4D97-AF65-F5344CB8AC3E}">
        <p14:creationId xmlns:p14="http://schemas.microsoft.com/office/powerpoint/2010/main" val="2062186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youtube.com/watch?v=eYrQ0EhVCYA"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 Id="rId5" Type="http://schemas.openxmlformats.org/officeDocument/2006/relationships/image" Target="../media/image20.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youtube.com/watch?v=ZxWXCT9wVoI" TargetMode="External"/><Relationship Id="rId4" Type="http://schemas.openxmlformats.org/officeDocument/2006/relationships/hyperlink" Target="https://www.youtube.com/watch?v=9bEAJYnVVBA"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15913" y="466725"/>
            <a:ext cx="4411362" cy="10687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err="1">
                <a:solidFill>
                  <a:schemeClr val="accent2"/>
                </a:solidFill>
                <a:latin typeface="+mn-lt"/>
              </a:rPr>
              <a:t>Genetica</a:t>
            </a:r>
            <a:r>
              <a:rPr lang="en-US" b="1" dirty="0">
                <a:solidFill>
                  <a:schemeClr val="accent2"/>
                </a:solidFill>
                <a:latin typeface="+mn-lt"/>
              </a:rPr>
              <a:t> 1</a:t>
            </a:r>
          </a:p>
        </p:txBody>
      </p:sp>
      <p:sp>
        <p:nvSpPr>
          <p:cNvPr id="5" name="Rectangle 3"/>
          <p:cNvSpPr txBox="1">
            <a:spLocks noChangeArrowheads="1"/>
          </p:cNvSpPr>
          <p:nvPr/>
        </p:nvSpPr>
        <p:spPr>
          <a:xfrm>
            <a:off x="5279888" y="1535502"/>
            <a:ext cx="3286665" cy="131537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dirty="0"/>
              <a:t>POWE</a:t>
            </a:r>
          </a:p>
          <a:p>
            <a:pPr algn="r"/>
            <a:r>
              <a:rPr lang="en-US" dirty="0"/>
              <a:t>Wietske Pool</a:t>
            </a:r>
          </a:p>
          <a:p>
            <a:pPr algn="r"/>
            <a:r>
              <a:rPr lang="en-US" dirty="0"/>
              <a:t>w.a.pool@pl.hanze.nl</a:t>
            </a:r>
          </a:p>
        </p:txBody>
      </p:sp>
      <p:pic>
        <p:nvPicPr>
          <p:cNvPr id="6" name="Afbeelding 5"/>
          <p:cNvPicPr>
            <a:picLocks noChangeAspect="1"/>
          </p:cNvPicPr>
          <p:nvPr/>
        </p:nvPicPr>
        <p:blipFill rotWithShape="1">
          <a:blip r:embed="rId2"/>
          <a:srcRect l="7448" t="17222" r="66198" b="4630"/>
          <a:stretch/>
        </p:blipFill>
        <p:spPr>
          <a:xfrm>
            <a:off x="4727275" y="3165763"/>
            <a:ext cx="3893513" cy="3247159"/>
          </a:xfrm>
          <a:prstGeom prst="rect">
            <a:avLst/>
          </a:prstGeom>
        </p:spPr>
      </p:pic>
    </p:spTree>
    <p:extLst>
      <p:ext uri="{BB962C8B-B14F-4D97-AF65-F5344CB8AC3E}">
        <p14:creationId xmlns:p14="http://schemas.microsoft.com/office/powerpoint/2010/main" val="39345070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703" y="2064213"/>
            <a:ext cx="4475290" cy="4461715"/>
          </a:xfrm>
          <a:prstGeom prst="rect">
            <a:avLst/>
          </a:prstGeom>
        </p:spPr>
      </p:pic>
      <p:sp>
        <p:nvSpPr>
          <p:cNvPr id="4" name="Rectangle 2"/>
          <p:cNvSpPr txBox="1">
            <a:spLocks noChangeArrowheads="1"/>
          </p:cNvSpPr>
          <p:nvPr/>
        </p:nvSpPr>
        <p:spPr>
          <a:xfrm>
            <a:off x="179387" y="115887"/>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Chromatine </a:t>
            </a:r>
            <a:r>
              <a:rPr lang="nl-NL" sz="3600" b="1" dirty="0" err="1" smtClean="0">
                <a:solidFill>
                  <a:schemeClr val="accent2"/>
                </a:solidFill>
                <a:latin typeface="+mn-lt"/>
              </a:rPr>
              <a:t>remodeling</a:t>
            </a:r>
            <a:endParaRPr lang="en-US" sz="3600" b="1" dirty="0" smtClean="0">
              <a:solidFill>
                <a:schemeClr val="accent2"/>
              </a:solidFill>
              <a:latin typeface="+mn-lt"/>
            </a:endParaRPr>
          </a:p>
        </p:txBody>
      </p:sp>
      <p:sp>
        <p:nvSpPr>
          <p:cNvPr id="6" name="TextBox 5"/>
          <p:cNvSpPr txBox="1"/>
          <p:nvPr/>
        </p:nvSpPr>
        <p:spPr>
          <a:xfrm>
            <a:off x="179387" y="1179870"/>
            <a:ext cx="8358765" cy="2554545"/>
          </a:xfrm>
          <a:prstGeom prst="rect">
            <a:avLst/>
          </a:prstGeom>
          <a:noFill/>
        </p:spPr>
        <p:txBody>
          <a:bodyPr wrap="square" rtlCol="0">
            <a:spAutoFit/>
          </a:bodyPr>
          <a:lstStyle/>
          <a:p>
            <a:r>
              <a:rPr lang="nl-NL" sz="2000" b="1" dirty="0" smtClean="0"/>
              <a:t>Waarom chromatine </a:t>
            </a:r>
            <a:r>
              <a:rPr lang="nl-NL" sz="2000" b="1" dirty="0" err="1" smtClean="0"/>
              <a:t>remodeling</a:t>
            </a:r>
            <a:r>
              <a:rPr lang="nl-NL" sz="2000" b="1" dirty="0" smtClean="0"/>
              <a:t>? </a:t>
            </a:r>
          </a:p>
          <a:p>
            <a:r>
              <a:rPr lang="nl-NL" sz="2000" b="1" dirty="0"/>
              <a:t>	</a:t>
            </a:r>
            <a:r>
              <a:rPr lang="nl-NL" sz="2000" dirty="0" smtClean="0"/>
              <a:t>om</a:t>
            </a:r>
            <a:r>
              <a:rPr lang="nl-NL" sz="2000" b="1" dirty="0" smtClean="0"/>
              <a:t> </a:t>
            </a:r>
            <a:r>
              <a:rPr lang="nl-NL" sz="2000" dirty="0" smtClean="0"/>
              <a:t>DNA beschikbaar te maken voor replicatie en transcriptie</a:t>
            </a:r>
          </a:p>
          <a:p>
            <a:endParaRPr lang="nl-NL" sz="2000" b="1" dirty="0"/>
          </a:p>
          <a:p>
            <a:r>
              <a:rPr lang="nl-NL" sz="2000" b="1" dirty="0" smtClean="0"/>
              <a:t>Hoe?</a:t>
            </a:r>
          </a:p>
          <a:p>
            <a:r>
              <a:rPr lang="nl-NL" sz="2000" b="1" dirty="0"/>
              <a:t>	</a:t>
            </a:r>
            <a:r>
              <a:rPr lang="nl-NL" sz="2000" dirty="0" smtClean="0"/>
              <a:t>bv. </a:t>
            </a:r>
            <a:r>
              <a:rPr lang="nl-NL" sz="2000" u="sng" dirty="0" err="1" smtClean="0"/>
              <a:t>Histon</a:t>
            </a:r>
            <a:r>
              <a:rPr lang="nl-NL" sz="2000" u="sng" dirty="0" smtClean="0"/>
              <a:t>-modificaties</a:t>
            </a:r>
            <a:r>
              <a:rPr lang="nl-NL" sz="2000" dirty="0" smtClean="0"/>
              <a:t>: stukjes van de </a:t>
            </a:r>
          </a:p>
          <a:p>
            <a:r>
              <a:rPr lang="nl-NL" sz="2000" dirty="0"/>
              <a:t>	</a:t>
            </a:r>
            <a:r>
              <a:rPr lang="nl-NL" sz="2000" dirty="0" err="1" smtClean="0"/>
              <a:t>histon</a:t>
            </a:r>
            <a:r>
              <a:rPr lang="nl-NL" sz="2000" dirty="0" smtClean="0"/>
              <a:t> eiwitten steken uit de </a:t>
            </a:r>
          </a:p>
          <a:p>
            <a:r>
              <a:rPr lang="nl-NL" sz="2000" dirty="0"/>
              <a:t>	</a:t>
            </a:r>
            <a:r>
              <a:rPr lang="nl-NL" sz="2000" dirty="0" err="1" smtClean="0"/>
              <a:t>nucleosoom</a:t>
            </a:r>
            <a:r>
              <a:rPr lang="nl-NL" sz="2000" dirty="0" smtClean="0"/>
              <a:t> en zijn hierdoor </a:t>
            </a:r>
          </a:p>
          <a:p>
            <a:r>
              <a:rPr lang="nl-NL" sz="2000" dirty="0" smtClean="0"/>
              <a:t>	beschikbaar voor modificatie</a:t>
            </a:r>
          </a:p>
        </p:txBody>
      </p:sp>
      <p:sp>
        <p:nvSpPr>
          <p:cNvPr id="7" name="Tekstvak 6"/>
          <p:cNvSpPr txBox="1"/>
          <p:nvPr/>
        </p:nvSpPr>
        <p:spPr>
          <a:xfrm>
            <a:off x="7854216" y="6377011"/>
            <a:ext cx="760395" cy="276999"/>
          </a:xfrm>
          <a:prstGeom prst="rect">
            <a:avLst/>
          </a:prstGeom>
          <a:noFill/>
        </p:spPr>
        <p:txBody>
          <a:bodyPr wrap="square" rtlCol="0">
            <a:spAutoFit/>
          </a:bodyPr>
          <a:lstStyle/>
          <a:p>
            <a:r>
              <a:rPr lang="nl-NL" sz="1200" dirty="0" err="1" smtClean="0"/>
              <a:t>Fig</a:t>
            </a:r>
            <a:r>
              <a:rPr lang="nl-NL" sz="1200" dirty="0" smtClean="0"/>
              <a:t> 12-10</a:t>
            </a:r>
            <a:endParaRPr lang="nl-NL" sz="1200" dirty="0"/>
          </a:p>
        </p:txBody>
      </p:sp>
    </p:spTree>
    <p:extLst>
      <p:ext uri="{BB962C8B-B14F-4D97-AF65-F5344CB8AC3E}">
        <p14:creationId xmlns:p14="http://schemas.microsoft.com/office/powerpoint/2010/main" val="1245707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8"/>
            <a:ext cx="8620483" cy="852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err="1" smtClean="0">
                <a:solidFill>
                  <a:schemeClr val="accent2"/>
                </a:solidFill>
                <a:latin typeface="+mn-lt"/>
              </a:rPr>
              <a:t>Histon</a:t>
            </a:r>
            <a:r>
              <a:rPr lang="nl-NL" sz="3600" b="1" dirty="0" smtClean="0">
                <a:solidFill>
                  <a:schemeClr val="accent2"/>
                </a:solidFill>
                <a:latin typeface="+mn-lt"/>
              </a:rPr>
              <a:t> modificaties (reversibel)</a:t>
            </a:r>
            <a:endParaRPr lang="en-US" sz="3600" b="1" dirty="0" smtClean="0">
              <a:solidFill>
                <a:schemeClr val="accent2"/>
              </a:solidFill>
              <a:latin typeface="+mn-lt"/>
            </a:endParaRPr>
          </a:p>
        </p:txBody>
      </p:sp>
      <p:sp>
        <p:nvSpPr>
          <p:cNvPr id="6" name="TextBox 5"/>
          <p:cNvSpPr txBox="1"/>
          <p:nvPr/>
        </p:nvSpPr>
        <p:spPr>
          <a:xfrm>
            <a:off x="179387" y="1035491"/>
            <a:ext cx="8358765" cy="2308324"/>
          </a:xfrm>
          <a:prstGeom prst="rect">
            <a:avLst/>
          </a:prstGeom>
          <a:noFill/>
        </p:spPr>
        <p:txBody>
          <a:bodyPr wrap="square" rtlCol="0">
            <a:spAutoFit/>
          </a:bodyPr>
          <a:lstStyle/>
          <a:p>
            <a:r>
              <a:rPr lang="nl-NL" b="1" dirty="0" smtClean="0"/>
              <a:t>1. </a:t>
            </a:r>
            <a:r>
              <a:rPr lang="nl-NL" b="1" dirty="0" err="1" smtClean="0"/>
              <a:t>Histon</a:t>
            </a:r>
            <a:r>
              <a:rPr lang="nl-NL" b="1" dirty="0" smtClean="0"/>
              <a:t> </a:t>
            </a:r>
            <a:r>
              <a:rPr lang="nl-NL" b="1" dirty="0" err="1" smtClean="0"/>
              <a:t>acetylation</a:t>
            </a:r>
            <a:r>
              <a:rPr lang="nl-NL" b="1" dirty="0" smtClean="0"/>
              <a:t> </a:t>
            </a:r>
            <a:r>
              <a:rPr lang="nl-NL" dirty="0" smtClean="0"/>
              <a:t>(door </a:t>
            </a:r>
            <a:r>
              <a:rPr lang="nl-NL" dirty="0" err="1" smtClean="0"/>
              <a:t>histon</a:t>
            </a:r>
            <a:r>
              <a:rPr lang="nl-NL" dirty="0" smtClean="0"/>
              <a:t> </a:t>
            </a:r>
            <a:r>
              <a:rPr lang="nl-NL" dirty="0" err="1" smtClean="0"/>
              <a:t>acetyl</a:t>
            </a:r>
            <a:r>
              <a:rPr lang="nl-NL" dirty="0" smtClean="0"/>
              <a:t> </a:t>
            </a:r>
            <a:r>
              <a:rPr lang="nl-NL" dirty="0" err="1" smtClean="0"/>
              <a:t>transferase</a:t>
            </a:r>
            <a:r>
              <a:rPr lang="nl-NL" dirty="0" smtClean="0"/>
              <a:t>, HAT): </a:t>
            </a:r>
          </a:p>
          <a:p>
            <a:endParaRPr lang="nl-NL" dirty="0" smtClean="0"/>
          </a:p>
          <a:p>
            <a:r>
              <a:rPr lang="nl-NL" dirty="0"/>
              <a:t>	</a:t>
            </a:r>
            <a:r>
              <a:rPr lang="nl-NL" dirty="0" smtClean="0"/>
              <a:t>Toevoegen van </a:t>
            </a:r>
            <a:r>
              <a:rPr lang="nl-NL" dirty="0" err="1" smtClean="0"/>
              <a:t>acetyl</a:t>
            </a:r>
            <a:r>
              <a:rPr lang="nl-NL" dirty="0" smtClean="0"/>
              <a:t>-groep aan bv. het positief geladen aminozuur lysine </a:t>
            </a:r>
            <a:r>
              <a:rPr lang="nl-NL" dirty="0" smtClean="0">
                <a:sym typeface="Wingdings" panose="05000000000000000000" pitchFamily="2" charset="2"/>
              </a:rPr>
              <a:t> </a:t>
            </a:r>
          </a:p>
          <a:p>
            <a:r>
              <a:rPr lang="nl-NL" dirty="0" smtClean="0"/>
              <a:t>	De lading van het </a:t>
            </a:r>
            <a:r>
              <a:rPr lang="nl-NL" dirty="0" err="1" smtClean="0"/>
              <a:t>histon</a:t>
            </a:r>
            <a:r>
              <a:rPr lang="nl-NL" dirty="0" smtClean="0"/>
              <a:t> eiwit verandert (minder positief)</a:t>
            </a:r>
            <a:r>
              <a:rPr lang="nl-NL" dirty="0" smtClean="0">
                <a:sym typeface="Wingdings" panose="05000000000000000000" pitchFamily="2" charset="2"/>
              </a:rPr>
              <a:t></a:t>
            </a:r>
            <a:r>
              <a:rPr lang="nl-NL" dirty="0" smtClean="0"/>
              <a:t> </a:t>
            </a:r>
          </a:p>
          <a:p>
            <a:r>
              <a:rPr lang="nl-NL" dirty="0"/>
              <a:t>	</a:t>
            </a:r>
            <a:r>
              <a:rPr lang="nl-NL" dirty="0" smtClean="0"/>
              <a:t>Binding DNA met het </a:t>
            </a:r>
            <a:r>
              <a:rPr lang="nl-NL" dirty="0" err="1" smtClean="0"/>
              <a:t>histon</a:t>
            </a:r>
            <a:r>
              <a:rPr lang="nl-NL" dirty="0" smtClean="0"/>
              <a:t> eiwit wordt minder sterk </a:t>
            </a:r>
            <a:r>
              <a:rPr lang="nl-NL" dirty="0" smtClean="0">
                <a:sym typeface="Wingdings" panose="05000000000000000000" pitchFamily="2" charset="2"/>
              </a:rPr>
              <a:t></a:t>
            </a:r>
          </a:p>
          <a:p>
            <a:r>
              <a:rPr lang="nl-NL" dirty="0">
                <a:sym typeface="Wingdings" panose="05000000000000000000" pitchFamily="2" charset="2"/>
              </a:rPr>
              <a:t>	</a:t>
            </a:r>
            <a:r>
              <a:rPr lang="nl-NL" dirty="0" smtClean="0">
                <a:sym typeface="Wingdings" panose="05000000000000000000" pitchFamily="2" charset="2"/>
              </a:rPr>
              <a:t>Chromatine </a:t>
            </a:r>
            <a:r>
              <a:rPr lang="nl-NL" dirty="0" err="1" smtClean="0">
                <a:sym typeface="Wingdings" panose="05000000000000000000" pitchFamily="2" charset="2"/>
              </a:rPr>
              <a:t>remodeling</a:t>
            </a:r>
            <a:r>
              <a:rPr lang="nl-NL" dirty="0" smtClean="0">
                <a:sym typeface="Wingdings" panose="05000000000000000000" pitchFamily="2" charset="2"/>
              </a:rPr>
              <a:t> </a:t>
            </a:r>
          </a:p>
          <a:p>
            <a:r>
              <a:rPr lang="nl-NL" dirty="0">
                <a:sym typeface="Wingdings" panose="05000000000000000000" pitchFamily="2" charset="2"/>
              </a:rPr>
              <a:t>	</a:t>
            </a:r>
            <a:r>
              <a:rPr lang="nl-NL" dirty="0" smtClean="0">
                <a:sym typeface="Wingdings" panose="05000000000000000000" pitchFamily="2" charset="2"/>
              </a:rPr>
              <a:t>DNA beschikbaar voor replicatie of transcriptie</a:t>
            </a:r>
          </a:p>
          <a:p>
            <a:endParaRPr lang="nl-NL" dirty="0">
              <a:sym typeface="Wingdings" panose="05000000000000000000" pitchFamily="2" charset="2"/>
            </a:endParaRPr>
          </a:p>
        </p:txBody>
      </p:sp>
      <p:pic>
        <p:nvPicPr>
          <p:cNvPr id="3" name="Picture 2"/>
          <p:cNvPicPr>
            <a:picLocks noChangeAspect="1"/>
          </p:cNvPicPr>
          <p:nvPr/>
        </p:nvPicPr>
        <p:blipFill>
          <a:blip r:embed="rId3"/>
          <a:stretch>
            <a:fillRect/>
          </a:stretch>
        </p:blipFill>
        <p:spPr>
          <a:xfrm>
            <a:off x="605441" y="3416696"/>
            <a:ext cx="5013271" cy="2675704"/>
          </a:xfrm>
          <a:prstGeom prst="rect">
            <a:avLst/>
          </a:prstGeom>
        </p:spPr>
      </p:pic>
      <p:sp>
        <p:nvSpPr>
          <p:cNvPr id="8" name="TextBox 7"/>
          <p:cNvSpPr txBox="1"/>
          <p:nvPr/>
        </p:nvSpPr>
        <p:spPr>
          <a:xfrm>
            <a:off x="1143001" y="6255030"/>
            <a:ext cx="1905803" cy="246221"/>
          </a:xfrm>
          <a:prstGeom prst="rect">
            <a:avLst/>
          </a:prstGeom>
          <a:noFill/>
        </p:spPr>
        <p:txBody>
          <a:bodyPr wrap="square" rtlCol="0">
            <a:spAutoFit/>
          </a:bodyPr>
          <a:lstStyle/>
          <a:p>
            <a:r>
              <a:rPr lang="nl-NL" sz="1000" dirty="0"/>
              <a:t>www.researchgate.net</a:t>
            </a:r>
          </a:p>
        </p:txBody>
      </p:sp>
      <p:grpSp>
        <p:nvGrpSpPr>
          <p:cNvPr id="10" name="Groep 9"/>
          <p:cNvGrpSpPr/>
          <p:nvPr/>
        </p:nvGrpSpPr>
        <p:grpSpPr>
          <a:xfrm>
            <a:off x="6278515" y="3488137"/>
            <a:ext cx="1780673" cy="895149"/>
            <a:chOff x="6959065" y="2011680"/>
            <a:chExt cx="1780673" cy="895149"/>
          </a:xfrm>
        </p:grpSpPr>
        <p:grpSp>
          <p:nvGrpSpPr>
            <p:cNvPr id="7" name="Groep 6"/>
            <p:cNvGrpSpPr/>
            <p:nvPr/>
          </p:nvGrpSpPr>
          <p:grpSpPr>
            <a:xfrm>
              <a:off x="7079894" y="2153382"/>
              <a:ext cx="1659844" cy="646331"/>
              <a:chOff x="7079894" y="2153382"/>
              <a:chExt cx="1659844" cy="646331"/>
            </a:xfrm>
          </p:grpSpPr>
          <p:pic>
            <p:nvPicPr>
              <p:cNvPr id="2" name="Afbeelding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9894" y="2183696"/>
                <a:ext cx="770021" cy="616017"/>
              </a:xfrm>
              <a:prstGeom prst="rect">
                <a:avLst/>
              </a:prstGeom>
            </p:spPr>
          </p:pic>
          <p:sp>
            <p:nvSpPr>
              <p:cNvPr id="5" name="Tekstvak 4"/>
              <p:cNvSpPr txBox="1"/>
              <p:nvPr/>
            </p:nvSpPr>
            <p:spPr>
              <a:xfrm>
                <a:off x="7869165" y="2153382"/>
                <a:ext cx="870573" cy="646331"/>
              </a:xfrm>
              <a:prstGeom prst="rect">
                <a:avLst/>
              </a:prstGeom>
              <a:noFill/>
            </p:spPr>
            <p:txBody>
              <a:bodyPr wrap="square" rtlCol="0">
                <a:spAutoFit/>
              </a:bodyPr>
              <a:lstStyle/>
              <a:p>
                <a:r>
                  <a:rPr lang="nl-NL" dirty="0" err="1" smtClean="0"/>
                  <a:t>Acetyl</a:t>
                </a:r>
                <a:r>
                  <a:rPr lang="nl-NL" dirty="0" smtClean="0"/>
                  <a:t>  groep</a:t>
                </a:r>
                <a:endParaRPr lang="nl-NL" dirty="0"/>
              </a:p>
            </p:txBody>
          </p:sp>
        </p:grpSp>
        <p:sp>
          <p:nvSpPr>
            <p:cNvPr id="9" name="Afgeronde rechthoek 8"/>
            <p:cNvSpPr/>
            <p:nvPr/>
          </p:nvSpPr>
          <p:spPr>
            <a:xfrm>
              <a:off x="6959065" y="2011680"/>
              <a:ext cx="1780673" cy="89514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1" name="Tekstvak 10"/>
          <p:cNvSpPr txBox="1"/>
          <p:nvPr/>
        </p:nvSpPr>
        <p:spPr>
          <a:xfrm>
            <a:off x="6338454" y="5607767"/>
            <a:ext cx="2369128" cy="707886"/>
          </a:xfrm>
          <a:prstGeom prst="rect">
            <a:avLst/>
          </a:prstGeom>
          <a:noFill/>
        </p:spPr>
        <p:txBody>
          <a:bodyPr wrap="square" rtlCol="0">
            <a:spAutoFit/>
          </a:bodyPr>
          <a:lstStyle/>
          <a:p>
            <a:r>
              <a:rPr lang="nl-NL" sz="2000" dirty="0" smtClean="0">
                <a:hlinkClick r:id="rId5"/>
              </a:rPr>
              <a:t>Filmpje over </a:t>
            </a:r>
            <a:r>
              <a:rPr lang="nl-NL" sz="2000" dirty="0" err="1" smtClean="0">
                <a:hlinkClick r:id="rId5"/>
              </a:rPr>
              <a:t>Histon</a:t>
            </a:r>
            <a:r>
              <a:rPr lang="nl-NL" sz="2000" dirty="0" smtClean="0">
                <a:hlinkClick r:id="rId5"/>
              </a:rPr>
              <a:t> (de)</a:t>
            </a:r>
            <a:r>
              <a:rPr lang="nl-NL" sz="2000" dirty="0" err="1" smtClean="0">
                <a:hlinkClick r:id="rId5"/>
              </a:rPr>
              <a:t>acetylatie</a:t>
            </a:r>
            <a:endParaRPr lang="nl-NL" sz="2000" dirty="0"/>
          </a:p>
        </p:txBody>
      </p:sp>
    </p:spTree>
    <p:extLst>
      <p:ext uri="{BB962C8B-B14F-4D97-AF65-F5344CB8AC3E}">
        <p14:creationId xmlns:p14="http://schemas.microsoft.com/office/powerpoint/2010/main" val="1099463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8"/>
            <a:ext cx="8620483" cy="8521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err="1" smtClean="0">
                <a:solidFill>
                  <a:schemeClr val="accent2"/>
                </a:solidFill>
                <a:latin typeface="+mn-lt"/>
              </a:rPr>
              <a:t>Histon</a:t>
            </a:r>
            <a:r>
              <a:rPr lang="nl-NL" sz="3600" b="1" dirty="0" smtClean="0">
                <a:solidFill>
                  <a:schemeClr val="accent2"/>
                </a:solidFill>
                <a:latin typeface="+mn-lt"/>
              </a:rPr>
              <a:t> modificaties (reversibel)</a:t>
            </a:r>
            <a:endParaRPr lang="en-US" sz="3600" b="1" dirty="0" smtClean="0">
              <a:solidFill>
                <a:schemeClr val="accent2"/>
              </a:solidFill>
              <a:latin typeface="+mn-lt"/>
            </a:endParaRPr>
          </a:p>
        </p:txBody>
      </p:sp>
      <p:sp>
        <p:nvSpPr>
          <p:cNvPr id="6" name="TextBox 5"/>
          <p:cNvSpPr txBox="1"/>
          <p:nvPr/>
        </p:nvSpPr>
        <p:spPr>
          <a:xfrm>
            <a:off x="179387" y="840331"/>
            <a:ext cx="8964613" cy="1477328"/>
          </a:xfrm>
          <a:prstGeom prst="rect">
            <a:avLst/>
          </a:prstGeom>
          <a:noFill/>
        </p:spPr>
        <p:txBody>
          <a:bodyPr wrap="square" rtlCol="0">
            <a:spAutoFit/>
          </a:bodyPr>
          <a:lstStyle/>
          <a:p>
            <a:r>
              <a:rPr lang="nl-NL" b="1" dirty="0" smtClean="0"/>
              <a:t>1. </a:t>
            </a:r>
            <a:r>
              <a:rPr lang="nl-NL" b="1" dirty="0" err="1" smtClean="0"/>
              <a:t>Histon</a:t>
            </a:r>
            <a:r>
              <a:rPr lang="nl-NL" b="1" dirty="0" smtClean="0"/>
              <a:t> </a:t>
            </a:r>
            <a:r>
              <a:rPr lang="nl-NL" b="1" dirty="0" err="1" smtClean="0"/>
              <a:t>acetylation</a:t>
            </a:r>
            <a:endParaRPr lang="nl-NL" dirty="0" smtClean="0"/>
          </a:p>
          <a:p>
            <a:r>
              <a:rPr lang="nl-NL" b="1" dirty="0" smtClean="0">
                <a:sym typeface="Wingdings" panose="05000000000000000000" pitchFamily="2" charset="2"/>
              </a:rPr>
              <a:t>2. </a:t>
            </a:r>
            <a:r>
              <a:rPr lang="nl-NL" b="1" dirty="0" err="1" smtClean="0">
                <a:sym typeface="Wingdings" panose="05000000000000000000" pitchFamily="2" charset="2"/>
              </a:rPr>
              <a:t>Histon</a:t>
            </a:r>
            <a:r>
              <a:rPr lang="nl-NL" b="1" dirty="0" smtClean="0">
                <a:sym typeface="Wingdings" panose="05000000000000000000" pitchFamily="2" charset="2"/>
              </a:rPr>
              <a:t> </a:t>
            </a:r>
            <a:r>
              <a:rPr lang="nl-NL" b="1" dirty="0" err="1" smtClean="0">
                <a:sym typeface="Wingdings" panose="05000000000000000000" pitchFamily="2" charset="2"/>
              </a:rPr>
              <a:t>methylation</a:t>
            </a:r>
            <a:r>
              <a:rPr lang="nl-NL" b="1" dirty="0" smtClean="0">
                <a:sym typeface="Wingdings" panose="05000000000000000000" pitchFamily="2" charset="2"/>
              </a:rPr>
              <a:t> </a:t>
            </a:r>
            <a:r>
              <a:rPr lang="nl-NL" dirty="0" smtClean="0">
                <a:sym typeface="Wingdings" panose="05000000000000000000" pitchFamily="2" charset="2"/>
              </a:rPr>
              <a:t>(door </a:t>
            </a:r>
            <a:r>
              <a:rPr lang="nl-NL" dirty="0" err="1" smtClean="0">
                <a:sym typeface="Wingdings" panose="05000000000000000000" pitchFamily="2" charset="2"/>
              </a:rPr>
              <a:t>histon</a:t>
            </a:r>
            <a:r>
              <a:rPr lang="nl-NL" dirty="0" smtClean="0">
                <a:sym typeface="Wingdings" panose="05000000000000000000" pitchFamily="2" charset="2"/>
              </a:rPr>
              <a:t> methyltransferases, </a:t>
            </a:r>
            <a:r>
              <a:rPr lang="nl-NL" dirty="0" err="1" smtClean="0">
                <a:sym typeface="Wingdings" panose="05000000000000000000" pitchFamily="2" charset="2"/>
              </a:rPr>
              <a:t>HMTs</a:t>
            </a:r>
            <a:r>
              <a:rPr lang="nl-NL" dirty="0" smtClean="0">
                <a:sym typeface="Wingdings" panose="05000000000000000000" pitchFamily="2" charset="2"/>
              </a:rPr>
              <a:t>):</a:t>
            </a:r>
          </a:p>
          <a:p>
            <a:endParaRPr lang="nl-NL" dirty="0">
              <a:sym typeface="Wingdings" panose="05000000000000000000" pitchFamily="2" charset="2"/>
            </a:endParaRPr>
          </a:p>
          <a:p>
            <a:r>
              <a:rPr lang="nl-NL" dirty="0" smtClean="0">
                <a:sym typeface="Wingdings" panose="05000000000000000000" pitchFamily="2" charset="2"/>
              </a:rPr>
              <a:t>	Toevoegen methyl-groep aan arginine of lysine  Verschil in gen activiteit waargenomen</a:t>
            </a:r>
          </a:p>
          <a:p>
            <a:endParaRPr lang="nl-NL"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1632884" y="2156058"/>
            <a:ext cx="5867576" cy="4701942"/>
          </a:xfrm>
          <a:prstGeom prst="rect">
            <a:avLst/>
          </a:prstGeom>
        </p:spPr>
      </p:pic>
    </p:spTree>
    <p:extLst>
      <p:ext uri="{BB962C8B-B14F-4D97-AF65-F5344CB8AC3E}">
        <p14:creationId xmlns:p14="http://schemas.microsoft.com/office/powerpoint/2010/main" val="3929275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7"/>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err="1" smtClean="0">
                <a:solidFill>
                  <a:schemeClr val="accent2"/>
                </a:solidFill>
                <a:latin typeface="+mn-lt"/>
              </a:rPr>
              <a:t>Histon</a:t>
            </a:r>
            <a:r>
              <a:rPr lang="nl-NL" sz="3600" b="1" dirty="0" smtClean="0">
                <a:solidFill>
                  <a:schemeClr val="accent2"/>
                </a:solidFill>
                <a:latin typeface="+mn-lt"/>
              </a:rPr>
              <a:t> modificaties (reversibel)</a:t>
            </a:r>
            <a:endParaRPr lang="en-US" sz="3600" b="1" dirty="0" smtClean="0">
              <a:solidFill>
                <a:schemeClr val="accent2"/>
              </a:solidFill>
              <a:latin typeface="+mn-lt"/>
            </a:endParaRPr>
          </a:p>
        </p:txBody>
      </p:sp>
      <p:sp>
        <p:nvSpPr>
          <p:cNvPr id="6" name="TextBox 5"/>
          <p:cNvSpPr txBox="1"/>
          <p:nvPr/>
        </p:nvSpPr>
        <p:spPr>
          <a:xfrm>
            <a:off x="179387" y="1179870"/>
            <a:ext cx="4624692" cy="2862322"/>
          </a:xfrm>
          <a:prstGeom prst="rect">
            <a:avLst/>
          </a:prstGeom>
          <a:noFill/>
        </p:spPr>
        <p:txBody>
          <a:bodyPr wrap="square" rtlCol="0">
            <a:spAutoFit/>
          </a:bodyPr>
          <a:lstStyle/>
          <a:p>
            <a:r>
              <a:rPr lang="nl-NL" b="1" dirty="0" smtClean="0"/>
              <a:t>1. </a:t>
            </a:r>
            <a:r>
              <a:rPr lang="nl-NL" b="1" dirty="0" err="1" smtClean="0"/>
              <a:t>Histon</a:t>
            </a:r>
            <a:r>
              <a:rPr lang="nl-NL" b="1" dirty="0" smtClean="0"/>
              <a:t> </a:t>
            </a:r>
            <a:r>
              <a:rPr lang="nl-NL" b="1" dirty="0" err="1" smtClean="0"/>
              <a:t>acetylation</a:t>
            </a:r>
            <a:endParaRPr lang="nl-NL" dirty="0">
              <a:sym typeface="Wingdings" panose="05000000000000000000" pitchFamily="2" charset="2"/>
            </a:endParaRPr>
          </a:p>
          <a:p>
            <a:r>
              <a:rPr lang="nl-NL" b="1" dirty="0" smtClean="0">
                <a:sym typeface="Wingdings" panose="05000000000000000000" pitchFamily="2" charset="2"/>
              </a:rPr>
              <a:t>2. </a:t>
            </a:r>
            <a:r>
              <a:rPr lang="nl-NL" b="1" dirty="0" err="1" smtClean="0">
                <a:sym typeface="Wingdings" panose="05000000000000000000" pitchFamily="2" charset="2"/>
              </a:rPr>
              <a:t>Histon</a:t>
            </a:r>
            <a:r>
              <a:rPr lang="nl-NL" b="1" dirty="0" smtClean="0">
                <a:sym typeface="Wingdings" panose="05000000000000000000" pitchFamily="2" charset="2"/>
              </a:rPr>
              <a:t> </a:t>
            </a:r>
            <a:r>
              <a:rPr lang="nl-NL" b="1" dirty="0" err="1" smtClean="0">
                <a:sym typeface="Wingdings" panose="05000000000000000000" pitchFamily="2" charset="2"/>
              </a:rPr>
              <a:t>methylation</a:t>
            </a:r>
            <a:endParaRPr lang="nl-NL" dirty="0">
              <a:sym typeface="Wingdings" panose="05000000000000000000" pitchFamily="2" charset="2"/>
            </a:endParaRPr>
          </a:p>
          <a:p>
            <a:r>
              <a:rPr lang="nl-NL" b="1" dirty="0" smtClean="0">
                <a:sym typeface="Wingdings" panose="05000000000000000000" pitchFamily="2" charset="2"/>
              </a:rPr>
              <a:t>3. </a:t>
            </a:r>
            <a:r>
              <a:rPr lang="nl-NL" b="1" dirty="0" err="1" smtClean="0">
                <a:sym typeface="Wingdings" panose="05000000000000000000" pitchFamily="2" charset="2"/>
              </a:rPr>
              <a:t>Histon</a:t>
            </a:r>
            <a:r>
              <a:rPr lang="nl-NL" b="1" dirty="0" smtClean="0">
                <a:sym typeface="Wingdings" panose="05000000000000000000" pitchFamily="2" charset="2"/>
              </a:rPr>
              <a:t> </a:t>
            </a:r>
            <a:r>
              <a:rPr lang="nl-NL" b="1" dirty="0" err="1" smtClean="0">
                <a:sym typeface="Wingdings" panose="05000000000000000000" pitchFamily="2" charset="2"/>
              </a:rPr>
              <a:t>phosphorylation</a:t>
            </a:r>
            <a:r>
              <a:rPr lang="nl-NL" b="1" dirty="0" smtClean="0">
                <a:sym typeface="Wingdings" panose="05000000000000000000" pitchFamily="2" charset="2"/>
              </a:rPr>
              <a:t> </a:t>
            </a:r>
            <a:r>
              <a:rPr lang="nl-NL" dirty="0" smtClean="0">
                <a:sym typeface="Wingdings" panose="05000000000000000000" pitchFamily="2" charset="2"/>
              </a:rPr>
              <a:t>(door </a:t>
            </a:r>
            <a:r>
              <a:rPr lang="nl-NL" dirty="0" err="1" smtClean="0">
                <a:sym typeface="Wingdings" panose="05000000000000000000" pitchFamily="2" charset="2"/>
              </a:rPr>
              <a:t>kinases</a:t>
            </a:r>
            <a:r>
              <a:rPr lang="nl-NL" dirty="0" smtClean="0">
                <a:sym typeface="Wingdings" panose="05000000000000000000" pitchFamily="2" charset="2"/>
              </a:rPr>
              <a:t>):</a:t>
            </a:r>
          </a:p>
          <a:p>
            <a:endParaRPr lang="nl-NL" dirty="0">
              <a:sym typeface="Wingdings" panose="05000000000000000000" pitchFamily="2" charset="2"/>
            </a:endParaRPr>
          </a:p>
          <a:p>
            <a:r>
              <a:rPr lang="nl-NL" dirty="0" smtClean="0">
                <a:sym typeface="Wingdings" panose="05000000000000000000" pitchFamily="2" charset="2"/>
              </a:rPr>
              <a:t>Toevoegen fosfaat aan serine (veelal) of histidine (zeldzamer)</a:t>
            </a:r>
          </a:p>
          <a:p>
            <a:endParaRPr lang="nl-NL" dirty="0" smtClean="0">
              <a:sym typeface="Wingdings" panose="05000000000000000000" pitchFamily="2" charset="2"/>
            </a:endParaRPr>
          </a:p>
          <a:p>
            <a:pPr marL="285750" indent="-285750">
              <a:buFont typeface="Wingdings" panose="05000000000000000000" pitchFamily="2" charset="2"/>
              <a:buChar char="à"/>
            </a:pPr>
            <a:r>
              <a:rPr lang="nl-NL" dirty="0" smtClean="0">
                <a:sym typeface="Wingdings" panose="05000000000000000000" pitchFamily="2" charset="2"/>
              </a:rPr>
              <a:t>Geeft negatieve lading aan het </a:t>
            </a:r>
            <a:r>
              <a:rPr lang="nl-NL" dirty="0" err="1" smtClean="0">
                <a:sym typeface="Wingdings" panose="05000000000000000000" pitchFamily="2" charset="2"/>
              </a:rPr>
              <a:t>histon</a:t>
            </a:r>
            <a:r>
              <a:rPr lang="nl-NL" dirty="0" smtClean="0">
                <a:sym typeface="Wingdings" panose="05000000000000000000" pitchFamily="2" charset="2"/>
              </a:rPr>
              <a:t> eiwit </a:t>
            </a:r>
          </a:p>
          <a:p>
            <a:pPr marL="285750" indent="-285750">
              <a:buFont typeface="Wingdings" panose="05000000000000000000" pitchFamily="2" charset="2"/>
              <a:buChar char="à"/>
            </a:pPr>
            <a:endParaRPr lang="nl-NL" dirty="0">
              <a:sym typeface="Wingdings" panose="05000000000000000000" pitchFamily="2" charset="2"/>
            </a:endParaRPr>
          </a:p>
          <a:p>
            <a:r>
              <a:rPr lang="nl-NL" dirty="0" smtClean="0">
                <a:sym typeface="Wingdings" panose="05000000000000000000" pitchFamily="2" charset="2"/>
              </a:rPr>
              <a:t> Vooral gerelateerd aan DNA-replicatie </a:t>
            </a:r>
            <a:endParaRPr lang="nl-NL" dirty="0" smtClean="0"/>
          </a:p>
        </p:txBody>
      </p:sp>
      <p:grpSp>
        <p:nvGrpSpPr>
          <p:cNvPr id="2" name="Group 1"/>
          <p:cNvGrpSpPr/>
          <p:nvPr/>
        </p:nvGrpSpPr>
        <p:grpSpPr>
          <a:xfrm>
            <a:off x="5043533" y="2794820"/>
            <a:ext cx="3859575" cy="3731342"/>
            <a:chOff x="365760" y="3619099"/>
            <a:chExt cx="3272589" cy="3066485"/>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43" y="3806709"/>
              <a:ext cx="2714324" cy="2351007"/>
            </a:xfrm>
            <a:prstGeom prst="rect">
              <a:avLst/>
            </a:prstGeom>
          </p:spPr>
        </p:pic>
        <p:sp>
          <p:nvSpPr>
            <p:cNvPr id="11" name="Rectangle 10"/>
            <p:cNvSpPr/>
            <p:nvPr/>
          </p:nvSpPr>
          <p:spPr>
            <a:xfrm>
              <a:off x="1155031" y="6439363"/>
              <a:ext cx="1843237" cy="246221"/>
            </a:xfrm>
            <a:prstGeom prst="rect">
              <a:avLst/>
            </a:prstGeom>
          </p:spPr>
          <p:txBody>
            <a:bodyPr wrap="square">
              <a:spAutoFit/>
            </a:bodyPr>
            <a:lstStyle/>
            <a:p>
              <a:r>
                <a:rPr lang="nl-NL" sz="1000" dirty="0"/>
                <a:t>https://</a:t>
              </a:r>
              <a:r>
                <a:rPr lang="nl-NL" sz="1000" dirty="0" smtClean="0"/>
                <a:t>www.studyblue.com</a:t>
              </a:r>
              <a:endParaRPr lang="nl-NL" sz="1000" dirty="0"/>
            </a:p>
          </p:txBody>
        </p:sp>
        <p:sp>
          <p:nvSpPr>
            <p:cNvPr id="15" name="Rectangle 14"/>
            <p:cNvSpPr/>
            <p:nvPr/>
          </p:nvSpPr>
          <p:spPr>
            <a:xfrm>
              <a:off x="365760" y="3619099"/>
              <a:ext cx="3272589" cy="30664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1517181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7"/>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err="1" smtClean="0">
                <a:solidFill>
                  <a:schemeClr val="accent2"/>
                </a:solidFill>
                <a:latin typeface="+mn-lt"/>
              </a:rPr>
              <a:t>Histon</a:t>
            </a:r>
            <a:r>
              <a:rPr lang="nl-NL" sz="3600" b="1" dirty="0" smtClean="0">
                <a:solidFill>
                  <a:schemeClr val="accent2"/>
                </a:solidFill>
                <a:latin typeface="+mn-lt"/>
              </a:rPr>
              <a:t> modificaties – overzicht locaties</a:t>
            </a:r>
            <a:endParaRPr lang="en-US" sz="3600" b="1" dirty="0" smtClean="0">
              <a:solidFill>
                <a:schemeClr val="accent2"/>
              </a:solidFill>
              <a:latin typeface="+mn-lt"/>
            </a:endParaRPr>
          </a:p>
        </p:txBody>
      </p:sp>
      <p:sp>
        <p:nvSpPr>
          <p:cNvPr id="6" name="TextBox 5"/>
          <p:cNvSpPr txBox="1"/>
          <p:nvPr/>
        </p:nvSpPr>
        <p:spPr>
          <a:xfrm>
            <a:off x="179388" y="1179870"/>
            <a:ext cx="5268512" cy="1200329"/>
          </a:xfrm>
          <a:prstGeom prst="rect">
            <a:avLst/>
          </a:prstGeom>
          <a:noFill/>
        </p:spPr>
        <p:txBody>
          <a:bodyPr wrap="square" rtlCol="0">
            <a:spAutoFit/>
          </a:bodyPr>
          <a:lstStyle/>
          <a:p>
            <a:r>
              <a:rPr lang="nl-NL" b="1" dirty="0" smtClean="0"/>
              <a:t>1. </a:t>
            </a:r>
            <a:r>
              <a:rPr lang="nl-NL" b="1" dirty="0" err="1" smtClean="0"/>
              <a:t>Histon</a:t>
            </a:r>
            <a:r>
              <a:rPr lang="nl-NL" b="1" dirty="0" smtClean="0"/>
              <a:t> </a:t>
            </a:r>
            <a:r>
              <a:rPr lang="nl-NL" b="1" dirty="0" err="1" smtClean="0"/>
              <a:t>acetylation</a:t>
            </a:r>
            <a:endParaRPr lang="nl-NL" dirty="0">
              <a:sym typeface="Wingdings" panose="05000000000000000000" pitchFamily="2" charset="2"/>
            </a:endParaRPr>
          </a:p>
          <a:p>
            <a:r>
              <a:rPr lang="nl-NL" b="1" dirty="0" smtClean="0">
                <a:sym typeface="Wingdings" panose="05000000000000000000" pitchFamily="2" charset="2"/>
              </a:rPr>
              <a:t>2. </a:t>
            </a:r>
            <a:r>
              <a:rPr lang="nl-NL" b="1" dirty="0" err="1" smtClean="0">
                <a:sym typeface="Wingdings" panose="05000000000000000000" pitchFamily="2" charset="2"/>
              </a:rPr>
              <a:t>Histon</a:t>
            </a:r>
            <a:r>
              <a:rPr lang="nl-NL" b="1" dirty="0" smtClean="0">
                <a:sym typeface="Wingdings" panose="05000000000000000000" pitchFamily="2" charset="2"/>
              </a:rPr>
              <a:t> </a:t>
            </a:r>
            <a:r>
              <a:rPr lang="nl-NL" b="1" dirty="0" err="1" smtClean="0">
                <a:sym typeface="Wingdings" panose="05000000000000000000" pitchFamily="2" charset="2"/>
              </a:rPr>
              <a:t>methylation</a:t>
            </a:r>
            <a:endParaRPr lang="nl-NL" dirty="0">
              <a:sym typeface="Wingdings" panose="05000000000000000000" pitchFamily="2" charset="2"/>
            </a:endParaRPr>
          </a:p>
          <a:p>
            <a:r>
              <a:rPr lang="nl-NL" b="1" dirty="0" smtClean="0">
                <a:sym typeface="Wingdings" panose="05000000000000000000" pitchFamily="2" charset="2"/>
              </a:rPr>
              <a:t>3. </a:t>
            </a:r>
            <a:r>
              <a:rPr lang="nl-NL" b="1" dirty="0" err="1" smtClean="0">
                <a:sym typeface="Wingdings" panose="05000000000000000000" pitchFamily="2" charset="2"/>
              </a:rPr>
              <a:t>Histon</a:t>
            </a:r>
            <a:r>
              <a:rPr lang="nl-NL" b="1" dirty="0" smtClean="0">
                <a:sym typeface="Wingdings" panose="05000000000000000000" pitchFamily="2" charset="2"/>
              </a:rPr>
              <a:t> </a:t>
            </a:r>
            <a:r>
              <a:rPr lang="nl-NL" b="1" dirty="0" err="1" smtClean="0">
                <a:sym typeface="Wingdings" panose="05000000000000000000" pitchFamily="2" charset="2"/>
              </a:rPr>
              <a:t>phosphorylation</a:t>
            </a:r>
            <a:endParaRPr lang="nl-NL" dirty="0">
              <a:sym typeface="Wingdings" panose="05000000000000000000" pitchFamily="2" charset="2"/>
            </a:endParaRPr>
          </a:p>
          <a:p>
            <a:r>
              <a:rPr lang="nl-NL" dirty="0" smtClean="0">
                <a:sym typeface="Wingdings" panose="05000000000000000000" pitchFamily="2" charset="2"/>
              </a:rPr>
              <a:t>	</a:t>
            </a:r>
            <a:endParaRPr lang="nl-NL"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748" y="2834070"/>
            <a:ext cx="8844621" cy="2457539"/>
          </a:xfrm>
          <a:prstGeom prst="rect">
            <a:avLst/>
          </a:prstGeom>
        </p:spPr>
      </p:pic>
      <p:sp>
        <p:nvSpPr>
          <p:cNvPr id="9" name="Rectangle 8"/>
          <p:cNvSpPr/>
          <p:nvPr/>
        </p:nvSpPr>
        <p:spPr>
          <a:xfrm>
            <a:off x="5088784" y="5236927"/>
            <a:ext cx="3711086" cy="400110"/>
          </a:xfrm>
          <a:prstGeom prst="rect">
            <a:avLst/>
          </a:prstGeom>
        </p:spPr>
        <p:txBody>
          <a:bodyPr wrap="square">
            <a:spAutoFit/>
          </a:bodyPr>
          <a:lstStyle/>
          <a:p>
            <a:pPr algn="r"/>
            <a:r>
              <a:rPr lang="en-US" sz="1000" dirty="0"/>
              <a:t>By </a:t>
            </a:r>
            <a:r>
              <a:rPr lang="en-US" sz="1000" dirty="0" err="1"/>
              <a:t>Mariuswalter</a:t>
            </a:r>
            <a:r>
              <a:rPr lang="en-US" sz="1000" dirty="0"/>
              <a:t> - Own work, CC BY-SA 4.0, https://commons.wikimedia.org/w/index.php?curid=41382917</a:t>
            </a:r>
            <a:endParaRPr lang="nl-NL" sz="1000" dirty="0"/>
          </a:p>
        </p:txBody>
      </p:sp>
      <p:sp>
        <p:nvSpPr>
          <p:cNvPr id="2" name="Tekstvak 1"/>
          <p:cNvSpPr txBox="1"/>
          <p:nvPr/>
        </p:nvSpPr>
        <p:spPr>
          <a:xfrm>
            <a:off x="875068" y="5950266"/>
            <a:ext cx="6674707" cy="461665"/>
          </a:xfrm>
          <a:prstGeom prst="rect">
            <a:avLst/>
          </a:prstGeom>
          <a:noFill/>
        </p:spPr>
        <p:txBody>
          <a:bodyPr wrap="square" rtlCol="0">
            <a:spAutoFit/>
          </a:bodyPr>
          <a:lstStyle/>
          <a:p>
            <a:r>
              <a:rPr lang="nl-NL" sz="2400" b="1" dirty="0" err="1" smtClean="0">
                <a:solidFill>
                  <a:srgbClr val="FF6600"/>
                </a:solidFill>
                <a:sym typeface="Wingdings" panose="05000000000000000000" pitchFamily="2" charset="2"/>
              </a:rPr>
              <a:t>Chromatin</a:t>
            </a:r>
            <a:r>
              <a:rPr lang="nl-NL" sz="2400" b="1" dirty="0" smtClean="0">
                <a:solidFill>
                  <a:srgbClr val="FF6600"/>
                </a:solidFill>
                <a:sym typeface="Wingdings" panose="05000000000000000000" pitchFamily="2" charset="2"/>
              </a:rPr>
              <a:t> </a:t>
            </a:r>
            <a:r>
              <a:rPr lang="nl-NL" sz="2400" b="1" dirty="0" err="1" smtClean="0">
                <a:solidFill>
                  <a:srgbClr val="FF6600"/>
                </a:solidFill>
                <a:sym typeface="Wingdings" panose="05000000000000000000" pitchFamily="2" charset="2"/>
              </a:rPr>
              <a:t>remodeling</a:t>
            </a:r>
            <a:r>
              <a:rPr lang="nl-NL" sz="2400" b="1" dirty="0" smtClean="0">
                <a:solidFill>
                  <a:srgbClr val="FF6600"/>
                </a:solidFill>
                <a:sym typeface="Wingdings" panose="05000000000000000000" pitchFamily="2" charset="2"/>
              </a:rPr>
              <a:t>  </a:t>
            </a:r>
            <a:r>
              <a:rPr lang="nl-NL" sz="2400" b="1" dirty="0" err="1" smtClean="0">
                <a:solidFill>
                  <a:srgbClr val="FF6600"/>
                </a:solidFill>
              </a:rPr>
              <a:t>Epigenetica</a:t>
            </a:r>
            <a:r>
              <a:rPr lang="nl-NL" sz="2400" b="1" dirty="0" smtClean="0">
                <a:solidFill>
                  <a:srgbClr val="FF6600"/>
                </a:solidFill>
              </a:rPr>
              <a:t> (Genetica 2)</a:t>
            </a:r>
            <a:endParaRPr lang="nl-NL" sz="2400" b="1" dirty="0">
              <a:solidFill>
                <a:srgbClr val="FF6600"/>
              </a:solidFill>
            </a:endParaRPr>
          </a:p>
        </p:txBody>
      </p:sp>
    </p:spTree>
    <p:extLst>
      <p:ext uri="{BB962C8B-B14F-4D97-AF65-F5344CB8AC3E}">
        <p14:creationId xmlns:p14="http://schemas.microsoft.com/office/powerpoint/2010/main" val="19671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9841" y="365127"/>
            <a:ext cx="7886700" cy="780280"/>
          </a:xfrm>
        </p:spPr>
        <p:txBody>
          <a:bodyPr>
            <a:normAutofit/>
          </a:bodyPr>
          <a:lstStyle/>
          <a:p>
            <a:r>
              <a:rPr lang="nl-NL" sz="3600" b="1" dirty="0" err="1" smtClean="0">
                <a:solidFill>
                  <a:schemeClr val="accent2"/>
                </a:solidFill>
                <a:latin typeface="+mn-lt"/>
              </a:rPr>
              <a:t>Heterochomatine</a:t>
            </a:r>
            <a:r>
              <a:rPr lang="nl-NL" sz="3600" b="1" dirty="0" smtClean="0">
                <a:solidFill>
                  <a:schemeClr val="accent2"/>
                </a:solidFill>
                <a:latin typeface="+mn-lt"/>
              </a:rPr>
              <a:t> versus </a:t>
            </a:r>
            <a:r>
              <a:rPr lang="nl-NL" sz="3600" b="1" dirty="0" err="1" smtClean="0">
                <a:solidFill>
                  <a:schemeClr val="accent2"/>
                </a:solidFill>
                <a:latin typeface="+mn-lt"/>
              </a:rPr>
              <a:t>euchromatine</a:t>
            </a:r>
            <a:endParaRPr lang="nl-NL" sz="3600" b="1" dirty="0">
              <a:solidFill>
                <a:schemeClr val="accent2"/>
              </a:solidFill>
              <a:latin typeface="+mn-lt"/>
            </a:endParaRPr>
          </a:p>
        </p:txBody>
      </p:sp>
      <p:sp>
        <p:nvSpPr>
          <p:cNvPr id="8" name="Text Placeholder 7"/>
          <p:cNvSpPr>
            <a:spLocks noGrp="1"/>
          </p:cNvSpPr>
          <p:nvPr>
            <p:ph type="body" idx="1"/>
          </p:nvPr>
        </p:nvSpPr>
        <p:spPr>
          <a:xfrm>
            <a:off x="629842" y="1363532"/>
            <a:ext cx="3868340" cy="823912"/>
          </a:xfrm>
        </p:spPr>
        <p:txBody>
          <a:bodyPr/>
          <a:lstStyle/>
          <a:p>
            <a:r>
              <a:rPr lang="nl-NL" sz="3200" dirty="0" smtClean="0"/>
              <a:t>Heterochromatine</a:t>
            </a:r>
            <a:endParaRPr lang="nl-NL" sz="3200" dirty="0"/>
          </a:p>
        </p:txBody>
      </p:sp>
      <p:sp>
        <p:nvSpPr>
          <p:cNvPr id="7" name="Content Placeholder 6"/>
          <p:cNvSpPr>
            <a:spLocks noGrp="1"/>
          </p:cNvSpPr>
          <p:nvPr>
            <p:ph sz="half" idx="2"/>
          </p:nvPr>
        </p:nvSpPr>
        <p:spPr>
          <a:xfrm>
            <a:off x="629842" y="2505075"/>
            <a:ext cx="3868340" cy="2752725"/>
          </a:xfrm>
        </p:spPr>
        <p:txBody>
          <a:bodyPr>
            <a:normAutofit/>
          </a:bodyPr>
          <a:lstStyle/>
          <a:p>
            <a:r>
              <a:rPr lang="nl-NL" sz="2400" dirty="0" smtClean="0"/>
              <a:t>Gesloten structuur (</a:t>
            </a:r>
            <a:r>
              <a:rPr lang="nl-NL" sz="2400" dirty="0" err="1" smtClean="0"/>
              <a:t>condensed</a:t>
            </a:r>
            <a:r>
              <a:rPr lang="nl-NL" sz="2400" dirty="0" smtClean="0"/>
              <a:t>)</a:t>
            </a:r>
          </a:p>
          <a:p>
            <a:r>
              <a:rPr lang="nl-NL" sz="2400" dirty="0" smtClean="0"/>
              <a:t>Kleuren sterk (</a:t>
            </a:r>
            <a:r>
              <a:rPr lang="nl-NL" sz="2400" dirty="0" err="1" smtClean="0"/>
              <a:t>stain</a:t>
            </a:r>
            <a:r>
              <a:rPr lang="nl-NL" sz="2400" dirty="0" smtClean="0"/>
              <a:t>)</a:t>
            </a:r>
          </a:p>
          <a:p>
            <a:r>
              <a:rPr lang="nl-NL" sz="2400" dirty="0" smtClean="0"/>
              <a:t>Inactief (geen genen of inactieve genen)</a:t>
            </a:r>
          </a:p>
          <a:p>
            <a:r>
              <a:rPr lang="nl-NL" sz="2400" dirty="0" smtClean="0"/>
              <a:t>Gerepliceerd laat in S-fase</a:t>
            </a:r>
            <a:endParaRPr lang="nl-NL" sz="2400" dirty="0"/>
          </a:p>
        </p:txBody>
      </p:sp>
      <p:sp>
        <p:nvSpPr>
          <p:cNvPr id="9" name="Text Placeholder 8"/>
          <p:cNvSpPr>
            <a:spLocks noGrp="1"/>
          </p:cNvSpPr>
          <p:nvPr>
            <p:ph type="body" sz="quarter" idx="3"/>
          </p:nvPr>
        </p:nvSpPr>
        <p:spPr>
          <a:xfrm>
            <a:off x="4629150" y="1363532"/>
            <a:ext cx="3887391" cy="823912"/>
          </a:xfrm>
        </p:spPr>
        <p:txBody>
          <a:bodyPr>
            <a:normAutofit/>
          </a:bodyPr>
          <a:lstStyle/>
          <a:p>
            <a:r>
              <a:rPr lang="nl-NL" sz="3200" dirty="0" err="1" smtClean="0"/>
              <a:t>Euchromatine</a:t>
            </a:r>
            <a:endParaRPr lang="nl-NL" sz="3200" dirty="0"/>
          </a:p>
        </p:txBody>
      </p:sp>
      <p:sp>
        <p:nvSpPr>
          <p:cNvPr id="10" name="Content Placeholder 9"/>
          <p:cNvSpPr>
            <a:spLocks noGrp="1"/>
          </p:cNvSpPr>
          <p:nvPr>
            <p:ph sz="quarter" idx="4"/>
          </p:nvPr>
        </p:nvSpPr>
        <p:spPr>
          <a:xfrm>
            <a:off x="4629150" y="2505075"/>
            <a:ext cx="3887391" cy="3084564"/>
          </a:xfrm>
        </p:spPr>
        <p:txBody>
          <a:bodyPr>
            <a:normAutofit/>
          </a:bodyPr>
          <a:lstStyle/>
          <a:p>
            <a:r>
              <a:rPr lang="nl-NL" sz="2400" dirty="0"/>
              <a:t>Open </a:t>
            </a:r>
            <a:r>
              <a:rPr lang="nl-NL" sz="2400" dirty="0" smtClean="0"/>
              <a:t>structuur (</a:t>
            </a:r>
            <a:r>
              <a:rPr lang="nl-NL" sz="2400" dirty="0" err="1" smtClean="0"/>
              <a:t>uncoiled</a:t>
            </a:r>
            <a:r>
              <a:rPr lang="nl-NL" sz="2400" dirty="0" smtClean="0"/>
              <a:t>)</a:t>
            </a:r>
          </a:p>
          <a:p>
            <a:r>
              <a:rPr lang="nl-NL" sz="2400" dirty="0" smtClean="0"/>
              <a:t>Geen kleuring (no </a:t>
            </a:r>
            <a:r>
              <a:rPr lang="nl-NL" sz="2400" dirty="0" err="1" smtClean="0"/>
              <a:t>stain</a:t>
            </a:r>
            <a:r>
              <a:rPr lang="nl-NL" sz="2400" dirty="0" smtClean="0"/>
              <a:t>)</a:t>
            </a:r>
          </a:p>
          <a:p>
            <a:r>
              <a:rPr lang="nl-NL" sz="2400" dirty="0" smtClean="0"/>
              <a:t>Actieve genen</a:t>
            </a:r>
          </a:p>
          <a:p>
            <a:r>
              <a:rPr lang="nl-NL" sz="2400" dirty="0"/>
              <a:t>Gerepliceerd</a:t>
            </a:r>
            <a:r>
              <a:rPr lang="nl-NL" sz="2400" dirty="0" smtClean="0"/>
              <a:t> vroeg in S-fase (DNA-replicatiefase van de </a:t>
            </a:r>
            <a:r>
              <a:rPr lang="nl-NL" sz="2400" dirty="0" err="1" smtClean="0"/>
              <a:t>celcylcus</a:t>
            </a:r>
            <a:r>
              <a:rPr lang="nl-NL" sz="2400" dirty="0" smtClean="0"/>
              <a:t>)</a:t>
            </a:r>
          </a:p>
          <a:p>
            <a:pPr marL="0" indent="0">
              <a:buNone/>
            </a:pPr>
            <a:endParaRPr lang="nl-NL" sz="2400" dirty="0" smtClean="0"/>
          </a:p>
        </p:txBody>
      </p:sp>
    </p:spTree>
    <p:extLst>
      <p:ext uri="{BB962C8B-B14F-4D97-AF65-F5344CB8AC3E}">
        <p14:creationId xmlns:p14="http://schemas.microsoft.com/office/powerpoint/2010/main" val="2576260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806" y="197000"/>
            <a:ext cx="7886700" cy="1080275"/>
          </a:xfrm>
        </p:spPr>
        <p:txBody>
          <a:bodyPr>
            <a:normAutofit/>
          </a:bodyPr>
          <a:lstStyle/>
          <a:p>
            <a:r>
              <a:rPr lang="nl-NL" sz="3600" b="1" dirty="0" smtClean="0">
                <a:solidFill>
                  <a:schemeClr val="accent2"/>
                </a:solidFill>
                <a:latin typeface="+mn-lt"/>
              </a:rPr>
              <a:t>Chromosoom ‘</a:t>
            </a:r>
            <a:r>
              <a:rPr lang="nl-NL" sz="3600" b="1" dirty="0" err="1" smtClean="0">
                <a:solidFill>
                  <a:schemeClr val="accent2"/>
                </a:solidFill>
                <a:latin typeface="+mn-lt"/>
              </a:rPr>
              <a:t>banding</a:t>
            </a:r>
            <a:r>
              <a:rPr lang="nl-NL" sz="3600" b="1" dirty="0" smtClean="0">
                <a:solidFill>
                  <a:schemeClr val="accent2"/>
                </a:solidFill>
                <a:latin typeface="+mn-lt"/>
              </a:rPr>
              <a:t>’</a:t>
            </a:r>
            <a:br>
              <a:rPr lang="nl-NL" sz="3600" b="1" dirty="0" smtClean="0">
                <a:solidFill>
                  <a:schemeClr val="accent2"/>
                </a:solidFill>
                <a:latin typeface="+mn-lt"/>
              </a:rPr>
            </a:br>
            <a:r>
              <a:rPr lang="nl-NL" sz="2400" b="1" dirty="0" smtClean="0">
                <a:latin typeface="+mn-lt"/>
              </a:rPr>
              <a:t>Van cellen uit de metafase</a:t>
            </a:r>
            <a:endParaRPr lang="nl-NL" sz="3600" b="1" dirty="0">
              <a:solidFill>
                <a:schemeClr val="accent2"/>
              </a:solidFill>
              <a:latin typeface="+mn-lt"/>
            </a:endParaRPr>
          </a:p>
        </p:txBody>
      </p:sp>
      <p:sp>
        <p:nvSpPr>
          <p:cNvPr id="7" name="Text Placeholder 6"/>
          <p:cNvSpPr>
            <a:spLocks noGrp="1"/>
          </p:cNvSpPr>
          <p:nvPr>
            <p:ph type="body" idx="1"/>
          </p:nvPr>
        </p:nvSpPr>
        <p:spPr>
          <a:xfrm>
            <a:off x="630635" y="1745012"/>
            <a:ext cx="3868340" cy="1281186"/>
          </a:xfrm>
          <a:ln>
            <a:solidFill>
              <a:schemeClr val="tx1"/>
            </a:solidFill>
          </a:ln>
        </p:spPr>
        <p:txBody>
          <a:bodyPr>
            <a:normAutofit/>
          </a:bodyPr>
          <a:lstStyle/>
          <a:p>
            <a:r>
              <a:rPr lang="nl-NL" b="0" dirty="0" smtClean="0"/>
              <a:t>C-</a:t>
            </a:r>
            <a:r>
              <a:rPr lang="nl-NL" b="0" dirty="0" err="1" smtClean="0"/>
              <a:t>banding</a:t>
            </a:r>
            <a:endParaRPr lang="nl-NL" b="0" dirty="0" smtClean="0"/>
          </a:p>
          <a:p>
            <a:r>
              <a:rPr lang="nl-NL" b="0" dirty="0" err="1" smtClean="0"/>
              <a:t>Staining</a:t>
            </a:r>
            <a:r>
              <a:rPr lang="nl-NL" b="0" dirty="0" smtClean="0"/>
              <a:t> </a:t>
            </a:r>
            <a:r>
              <a:rPr lang="nl-NL" b="0" dirty="0" err="1" smtClean="0"/>
              <a:t>with</a:t>
            </a:r>
            <a:r>
              <a:rPr lang="nl-NL" b="0" dirty="0" smtClean="0"/>
              <a:t> </a:t>
            </a:r>
            <a:r>
              <a:rPr lang="nl-NL" b="0" dirty="0" err="1" smtClean="0"/>
              <a:t>Giemsa</a:t>
            </a:r>
            <a:r>
              <a:rPr lang="nl-NL" b="0" dirty="0" smtClean="0"/>
              <a:t>	(</a:t>
            </a:r>
            <a:r>
              <a:rPr lang="nl-NL" b="0" dirty="0" err="1" smtClean="0"/>
              <a:t>only</a:t>
            </a:r>
            <a:r>
              <a:rPr lang="nl-NL" b="0" dirty="0" smtClean="0"/>
              <a:t> </a:t>
            </a:r>
            <a:r>
              <a:rPr lang="nl-NL" b="0" dirty="0" err="1" smtClean="0"/>
              <a:t>centromeres</a:t>
            </a:r>
            <a:r>
              <a:rPr lang="nl-NL" b="0" dirty="0" smtClean="0"/>
              <a:t> </a:t>
            </a:r>
            <a:r>
              <a:rPr lang="nl-NL" b="0" dirty="0" err="1" smtClean="0"/>
              <a:t>stain</a:t>
            </a:r>
            <a:r>
              <a:rPr lang="nl-NL" b="0" dirty="0" smtClean="0"/>
              <a:t>)		</a:t>
            </a:r>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t="13053" b="7841"/>
          <a:stretch/>
        </p:blipFill>
        <p:spPr>
          <a:xfrm>
            <a:off x="630238" y="3247201"/>
            <a:ext cx="3868737" cy="2433600"/>
          </a:xfrm>
          <a:ln>
            <a:solidFill>
              <a:schemeClr val="tx1"/>
            </a:solidFill>
          </a:ln>
        </p:spPr>
      </p:pic>
      <p:sp>
        <p:nvSpPr>
          <p:cNvPr id="8" name="Text Placeholder 7"/>
          <p:cNvSpPr>
            <a:spLocks noGrp="1"/>
          </p:cNvSpPr>
          <p:nvPr>
            <p:ph type="body" sz="quarter" idx="3"/>
          </p:nvPr>
        </p:nvSpPr>
        <p:spPr>
          <a:xfrm>
            <a:off x="4629348" y="1745012"/>
            <a:ext cx="3887391" cy="1281186"/>
          </a:xfrm>
          <a:ln>
            <a:solidFill>
              <a:schemeClr val="tx1"/>
            </a:solidFill>
          </a:ln>
        </p:spPr>
        <p:txBody>
          <a:bodyPr>
            <a:normAutofit/>
          </a:bodyPr>
          <a:lstStyle/>
          <a:p>
            <a:r>
              <a:rPr lang="nl-NL" b="0" dirty="0" smtClean="0"/>
              <a:t>G-</a:t>
            </a:r>
            <a:r>
              <a:rPr lang="nl-NL" b="0" dirty="0" err="1" smtClean="0"/>
              <a:t>banding</a:t>
            </a:r>
            <a:endParaRPr lang="nl-NL" b="0" dirty="0" smtClean="0"/>
          </a:p>
          <a:p>
            <a:r>
              <a:rPr lang="nl-NL" b="0" dirty="0" err="1" smtClean="0"/>
              <a:t>Staining</a:t>
            </a:r>
            <a:r>
              <a:rPr lang="nl-NL" b="0" dirty="0" smtClean="0"/>
              <a:t> </a:t>
            </a:r>
            <a:r>
              <a:rPr lang="nl-NL" b="0" dirty="0" err="1" smtClean="0"/>
              <a:t>with</a:t>
            </a:r>
            <a:r>
              <a:rPr lang="nl-NL" b="0" dirty="0" smtClean="0"/>
              <a:t> </a:t>
            </a:r>
            <a:r>
              <a:rPr lang="nl-NL" b="0" dirty="0" err="1" smtClean="0"/>
              <a:t>Giemsa</a:t>
            </a:r>
            <a:r>
              <a:rPr lang="nl-NL" b="0" dirty="0" smtClean="0"/>
              <a:t> </a:t>
            </a:r>
            <a:r>
              <a:rPr lang="nl-NL" b="0" dirty="0" err="1" smtClean="0"/>
              <a:t>after</a:t>
            </a:r>
            <a:r>
              <a:rPr lang="nl-NL" b="0" dirty="0" smtClean="0"/>
              <a:t> </a:t>
            </a:r>
            <a:r>
              <a:rPr lang="nl-NL" b="0" dirty="0" err="1" smtClean="0"/>
              <a:t>trypsin</a:t>
            </a:r>
            <a:r>
              <a:rPr lang="nl-NL" b="0" dirty="0" smtClean="0"/>
              <a:t> treatment </a:t>
            </a:r>
            <a:endParaRPr lang="nl-NL" b="0" dirty="0"/>
          </a:p>
        </p:txBody>
      </p:sp>
      <p:pic>
        <p:nvPicPr>
          <p:cNvPr id="3" name="Afbeelding 2"/>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35106" t="9835" r="38374" b="12555"/>
          <a:stretch/>
        </p:blipFill>
        <p:spPr>
          <a:xfrm>
            <a:off x="8064000" y="316473"/>
            <a:ext cx="666113" cy="1949384"/>
          </a:xfrm>
          <a:prstGeom prst="rect">
            <a:avLst/>
          </a:prstGeom>
        </p:spPr>
      </p:pic>
      <p:sp>
        <p:nvSpPr>
          <p:cNvPr id="4" name="Tekstvak 3"/>
          <p:cNvSpPr txBox="1"/>
          <p:nvPr/>
        </p:nvSpPr>
        <p:spPr>
          <a:xfrm>
            <a:off x="3799591" y="6004234"/>
            <a:ext cx="1659118" cy="338554"/>
          </a:xfrm>
          <a:prstGeom prst="rect">
            <a:avLst/>
          </a:prstGeom>
          <a:noFill/>
        </p:spPr>
        <p:txBody>
          <a:bodyPr wrap="square" rtlCol="0">
            <a:spAutoFit/>
          </a:bodyPr>
          <a:lstStyle/>
          <a:p>
            <a:r>
              <a:rPr lang="nl-NL" sz="800" dirty="0" smtClean="0"/>
              <a:t>Pearson, </a:t>
            </a:r>
            <a:r>
              <a:rPr lang="nl-NL" sz="800" dirty="0" err="1" smtClean="0"/>
              <a:t>fig</a:t>
            </a:r>
            <a:r>
              <a:rPr lang="nl-NL" sz="800" dirty="0" smtClean="0"/>
              <a:t> 12-11 en 12-12</a:t>
            </a:r>
          </a:p>
          <a:p>
            <a:endParaRPr lang="nl-NL" sz="800" dirty="0"/>
          </a:p>
        </p:txBody>
      </p:sp>
      <p:pic>
        <p:nvPicPr>
          <p:cNvPr id="9" name="Afbeelding 8"/>
          <p:cNvPicPr>
            <a:picLocks noChangeAspect="1"/>
          </p:cNvPicPr>
          <p:nvPr/>
        </p:nvPicPr>
        <p:blipFill rotWithShape="1">
          <a:blip r:embed="rId5" cstate="print">
            <a:extLst>
              <a:ext uri="{28A0092B-C50C-407E-A947-70E740481C1C}">
                <a14:useLocalDpi xmlns:a14="http://schemas.microsoft.com/office/drawing/2010/main" val="0"/>
              </a:ext>
            </a:extLst>
          </a:blip>
          <a:srcRect b="18519"/>
          <a:stretch/>
        </p:blipFill>
        <p:spPr>
          <a:xfrm>
            <a:off x="4652620" y="3249867"/>
            <a:ext cx="3809412" cy="2430934"/>
          </a:xfrm>
          <a:prstGeom prst="rect">
            <a:avLst/>
          </a:prstGeom>
          <a:ln>
            <a:solidFill>
              <a:schemeClr val="tx1"/>
            </a:solidFill>
          </a:ln>
        </p:spPr>
      </p:pic>
    </p:spTree>
    <p:extLst>
      <p:ext uri="{BB962C8B-B14F-4D97-AF65-F5344CB8AC3E}">
        <p14:creationId xmlns:p14="http://schemas.microsoft.com/office/powerpoint/2010/main" val="462203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66908"/>
          </a:xfrm>
        </p:spPr>
        <p:txBody>
          <a:bodyPr>
            <a:normAutofit/>
          </a:bodyPr>
          <a:lstStyle/>
          <a:p>
            <a:r>
              <a:rPr lang="nl-NL" sz="3600" b="1" dirty="0" smtClean="0">
                <a:solidFill>
                  <a:schemeClr val="accent2"/>
                </a:solidFill>
                <a:latin typeface="+mn-lt"/>
              </a:rPr>
              <a:t>G-</a:t>
            </a:r>
            <a:r>
              <a:rPr lang="nl-NL" sz="3600" b="1" dirty="0" err="1" smtClean="0">
                <a:solidFill>
                  <a:schemeClr val="accent2"/>
                </a:solidFill>
                <a:latin typeface="+mn-lt"/>
              </a:rPr>
              <a:t>banding</a:t>
            </a:r>
            <a:r>
              <a:rPr lang="nl-NL" sz="3600" b="1" dirty="0">
                <a:solidFill>
                  <a:schemeClr val="accent2"/>
                </a:solidFill>
                <a:latin typeface="+mn-lt"/>
              </a:rPr>
              <a:t> </a:t>
            </a:r>
            <a:r>
              <a:rPr lang="nl-NL" sz="3600" b="1" dirty="0" smtClean="0">
                <a:solidFill>
                  <a:schemeClr val="accent2"/>
                </a:solidFill>
                <a:latin typeface="+mn-lt"/>
                <a:sym typeface="Wingdings" panose="05000000000000000000" pitchFamily="2" charset="2"/>
              </a:rPr>
              <a:t></a:t>
            </a:r>
            <a:r>
              <a:rPr lang="nl-NL" sz="3600" b="1" dirty="0" smtClean="0">
                <a:solidFill>
                  <a:schemeClr val="accent2"/>
                </a:solidFill>
                <a:latin typeface="+mn-lt"/>
              </a:rPr>
              <a:t>  </a:t>
            </a:r>
            <a:r>
              <a:rPr lang="nl-NL" sz="3600" b="1" dirty="0" err="1" smtClean="0">
                <a:solidFill>
                  <a:schemeClr val="accent2"/>
                </a:solidFill>
                <a:latin typeface="+mn-lt"/>
              </a:rPr>
              <a:t>Karyotyperen</a:t>
            </a:r>
            <a:endParaRPr lang="nl-NL" sz="3600" b="1" dirty="0">
              <a:solidFill>
                <a:schemeClr val="accent2"/>
              </a:solidFill>
              <a:latin typeface="+mn-lt"/>
            </a:endParaRP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270878" y="1825625"/>
            <a:ext cx="2602744" cy="4351338"/>
          </a:xfrm>
        </p:spPr>
      </p:pic>
      <p:pic>
        <p:nvPicPr>
          <p:cNvPr id="5" name="Content Placeholder 5"/>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67694" t="74442" r="18305"/>
          <a:stretch/>
        </p:blipFill>
        <p:spPr>
          <a:xfrm>
            <a:off x="829031" y="2367814"/>
            <a:ext cx="2475366" cy="3407343"/>
          </a:xfrm>
          <a:ln>
            <a:solidFill>
              <a:schemeClr val="tx1"/>
            </a:solidFill>
          </a:ln>
        </p:spPr>
      </p:pic>
      <p:sp>
        <p:nvSpPr>
          <p:cNvPr id="7" name="Right Arrow 6"/>
          <p:cNvSpPr/>
          <p:nvPr/>
        </p:nvSpPr>
        <p:spPr>
          <a:xfrm>
            <a:off x="3696101" y="3705726"/>
            <a:ext cx="1116531" cy="308009"/>
          </a:xfrm>
          <a:prstGeom prst="rightArrow">
            <a:avLst>
              <a:gd name="adj1" fmla="val 50000"/>
              <a:gd name="adj2" fmla="val 10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Tekstvak 7"/>
          <p:cNvSpPr txBox="1"/>
          <p:nvPr/>
        </p:nvSpPr>
        <p:spPr>
          <a:xfrm>
            <a:off x="1075245" y="5838409"/>
            <a:ext cx="1659118" cy="338554"/>
          </a:xfrm>
          <a:prstGeom prst="rect">
            <a:avLst/>
          </a:prstGeom>
          <a:noFill/>
        </p:spPr>
        <p:txBody>
          <a:bodyPr wrap="square" rtlCol="0">
            <a:spAutoFit/>
          </a:bodyPr>
          <a:lstStyle/>
          <a:p>
            <a:r>
              <a:rPr lang="nl-NL" sz="800" dirty="0" smtClean="0"/>
              <a:t>Pearson, uit fig. 12-12</a:t>
            </a:r>
          </a:p>
          <a:p>
            <a:endParaRPr lang="nl-NL" sz="800" dirty="0"/>
          </a:p>
        </p:txBody>
      </p:sp>
    </p:spTree>
    <p:extLst>
      <p:ext uri="{BB962C8B-B14F-4D97-AF65-F5344CB8AC3E}">
        <p14:creationId xmlns:p14="http://schemas.microsoft.com/office/powerpoint/2010/main" val="515494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5 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97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7"/>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Speciale chromosoom organisaties</a:t>
            </a:r>
            <a:endParaRPr lang="en-US" sz="3600" b="1" dirty="0" smtClean="0">
              <a:solidFill>
                <a:schemeClr val="accent2"/>
              </a:solidFill>
              <a:latin typeface="+mn-lt"/>
            </a:endParaRPr>
          </a:p>
        </p:txBody>
      </p:sp>
      <p:sp>
        <p:nvSpPr>
          <p:cNvPr id="6" name="TextBox 5"/>
          <p:cNvSpPr txBox="1"/>
          <p:nvPr/>
        </p:nvSpPr>
        <p:spPr>
          <a:xfrm>
            <a:off x="265471" y="1450061"/>
            <a:ext cx="8062452" cy="646331"/>
          </a:xfrm>
          <a:prstGeom prst="rect">
            <a:avLst/>
          </a:prstGeom>
          <a:noFill/>
        </p:spPr>
        <p:txBody>
          <a:bodyPr wrap="square" rtlCol="0">
            <a:spAutoFit/>
          </a:bodyPr>
          <a:lstStyle/>
          <a:p>
            <a:pPr marL="342900" indent="-342900">
              <a:buAutoNum type="arabicPeriod"/>
            </a:pPr>
            <a:r>
              <a:rPr lang="nl-NL" dirty="0" smtClean="0"/>
              <a:t>‘</a:t>
            </a:r>
            <a:r>
              <a:rPr lang="nl-NL" dirty="0" err="1" smtClean="0"/>
              <a:t>Polyteen</a:t>
            </a:r>
            <a:r>
              <a:rPr lang="nl-NL" dirty="0" smtClean="0"/>
              <a:t>’ chromosomen</a:t>
            </a:r>
          </a:p>
          <a:p>
            <a:pPr marL="342900" indent="-342900">
              <a:buAutoNum type="arabicPeriod"/>
            </a:pPr>
            <a:r>
              <a:rPr lang="nl-NL" dirty="0" smtClean="0"/>
              <a:t>‘</a:t>
            </a:r>
            <a:r>
              <a:rPr lang="nl-NL" dirty="0" err="1" smtClean="0"/>
              <a:t>Lampbrush</a:t>
            </a:r>
            <a:r>
              <a:rPr lang="nl-NL" dirty="0" smtClean="0"/>
              <a:t>’ chromosomen</a:t>
            </a:r>
            <a:endParaRPr lang="nl-NL" dirty="0"/>
          </a:p>
        </p:txBody>
      </p:sp>
      <p:sp>
        <p:nvSpPr>
          <p:cNvPr id="2" name="Tekstvak 1"/>
          <p:cNvSpPr txBox="1"/>
          <p:nvPr/>
        </p:nvSpPr>
        <p:spPr>
          <a:xfrm>
            <a:off x="3583859" y="5194170"/>
            <a:ext cx="4061280" cy="369332"/>
          </a:xfrm>
          <a:prstGeom prst="rect">
            <a:avLst/>
          </a:prstGeom>
          <a:noFill/>
        </p:spPr>
        <p:txBody>
          <a:bodyPr wrap="square" rtlCol="0">
            <a:spAutoFit/>
          </a:bodyPr>
          <a:lstStyle/>
          <a:p>
            <a:r>
              <a:rPr lang="nl-NL" dirty="0" smtClean="0"/>
              <a:t>Maar eerst ….. weet je dit nog … … … ??</a:t>
            </a:r>
            <a:endParaRPr lang="nl-NL" dirty="0"/>
          </a:p>
        </p:txBody>
      </p:sp>
    </p:spTree>
    <p:extLst>
      <p:ext uri="{BB962C8B-B14F-4D97-AF65-F5344CB8AC3E}">
        <p14:creationId xmlns:p14="http://schemas.microsoft.com/office/powerpoint/2010/main" val="4272755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6"/>
          <p:cNvSpPr txBox="1">
            <a:spLocks noChangeArrowheads="1"/>
          </p:cNvSpPr>
          <p:nvPr/>
        </p:nvSpPr>
        <p:spPr bwMode="auto">
          <a:xfrm>
            <a:off x="258762" y="142875"/>
            <a:ext cx="6761470" cy="646331"/>
          </a:xfrm>
          <a:prstGeom prst="rect">
            <a:avLst/>
          </a:prstGeom>
          <a:noFill/>
          <a:ln w="9525">
            <a:noFill/>
            <a:miter lim="800000"/>
            <a:headEnd/>
            <a:tailEnd/>
          </a:ln>
        </p:spPr>
        <p:txBody>
          <a:bodyPr wrap="square">
            <a:spAutoFit/>
          </a:bodyPr>
          <a:lstStyle/>
          <a:p>
            <a:pPr>
              <a:spcBef>
                <a:spcPct val="50000"/>
              </a:spcBef>
            </a:pPr>
            <a:r>
              <a:rPr lang="en-US" sz="3600" b="1" dirty="0" err="1" smtClean="0">
                <a:solidFill>
                  <a:schemeClr val="accent2"/>
                </a:solidFill>
              </a:rPr>
              <a:t>Inhoud</a:t>
            </a:r>
            <a:r>
              <a:rPr lang="en-US" sz="3600" b="1" dirty="0" smtClean="0">
                <a:solidFill>
                  <a:schemeClr val="accent2"/>
                </a:solidFill>
              </a:rPr>
              <a:t> module </a:t>
            </a:r>
            <a:r>
              <a:rPr lang="en-US" sz="3600" b="1" dirty="0" err="1" smtClean="0">
                <a:solidFill>
                  <a:schemeClr val="accent2"/>
                </a:solidFill>
              </a:rPr>
              <a:t>Genetica</a:t>
            </a:r>
            <a:r>
              <a:rPr lang="en-US" sz="3600" b="1" dirty="0" smtClean="0">
                <a:solidFill>
                  <a:schemeClr val="accent2"/>
                </a:solidFill>
              </a:rPr>
              <a:t> 1</a:t>
            </a:r>
          </a:p>
        </p:txBody>
      </p:sp>
      <p:sp>
        <p:nvSpPr>
          <p:cNvPr id="5" name="TextBox 4"/>
          <p:cNvSpPr txBox="1"/>
          <p:nvPr/>
        </p:nvSpPr>
        <p:spPr>
          <a:xfrm>
            <a:off x="462116" y="1278194"/>
            <a:ext cx="7954297" cy="4985980"/>
          </a:xfrm>
          <a:prstGeom prst="rect">
            <a:avLst/>
          </a:prstGeom>
          <a:noFill/>
        </p:spPr>
        <p:txBody>
          <a:bodyPr wrap="square" rtlCol="0">
            <a:spAutoFit/>
          </a:bodyPr>
          <a:lstStyle/>
          <a:p>
            <a:r>
              <a:rPr lang="en-US" sz="2400" b="1" dirty="0">
                <a:solidFill>
                  <a:schemeClr val="accent2"/>
                </a:solidFill>
              </a:rPr>
              <a:t>Het </a:t>
            </a:r>
            <a:r>
              <a:rPr lang="en-US" sz="2400" b="1" dirty="0" err="1">
                <a:solidFill>
                  <a:schemeClr val="accent2"/>
                </a:solidFill>
              </a:rPr>
              <a:t>centrale</a:t>
            </a:r>
            <a:r>
              <a:rPr lang="en-US" sz="2400" b="1" dirty="0">
                <a:solidFill>
                  <a:schemeClr val="accent2"/>
                </a:solidFill>
              </a:rPr>
              <a:t> dogma </a:t>
            </a:r>
            <a:endParaRPr lang="nl-NL" sz="2400" b="1" dirty="0">
              <a:solidFill>
                <a:schemeClr val="accent2"/>
              </a:solidFill>
            </a:endParaRPr>
          </a:p>
          <a:p>
            <a:endParaRPr lang="nl-NL" dirty="0" smtClean="0"/>
          </a:p>
          <a:p>
            <a:pPr>
              <a:tabLst>
                <a:tab pos="895350" algn="l"/>
                <a:tab pos="5741988" algn="l"/>
              </a:tabLst>
            </a:pPr>
            <a:r>
              <a:rPr lang="nl-NL" dirty="0" smtClean="0"/>
              <a:t>Hs 10	DNA </a:t>
            </a:r>
            <a:r>
              <a:rPr lang="nl-NL" dirty="0" err="1" smtClean="0"/>
              <a:t>Structure</a:t>
            </a:r>
            <a:r>
              <a:rPr lang="nl-NL" dirty="0" smtClean="0"/>
              <a:t> </a:t>
            </a:r>
            <a:r>
              <a:rPr lang="nl-NL" dirty="0" err="1" smtClean="0"/>
              <a:t>and</a:t>
            </a:r>
            <a:r>
              <a:rPr lang="nl-NL" dirty="0" smtClean="0"/>
              <a:t> Analysis	Herhaling / opfrissen</a:t>
            </a:r>
          </a:p>
          <a:p>
            <a:pPr>
              <a:tabLst>
                <a:tab pos="895350" algn="l"/>
                <a:tab pos="5741988" algn="l"/>
              </a:tabLst>
            </a:pPr>
            <a:r>
              <a:rPr lang="nl-NL" dirty="0" smtClean="0"/>
              <a:t>Hs 11 	DNA Replication </a:t>
            </a:r>
            <a:r>
              <a:rPr lang="nl-NL" dirty="0" err="1" smtClean="0"/>
              <a:t>and</a:t>
            </a:r>
            <a:r>
              <a:rPr lang="nl-NL" dirty="0" smtClean="0"/>
              <a:t> </a:t>
            </a:r>
            <a:r>
              <a:rPr lang="nl-NL" dirty="0" err="1" smtClean="0"/>
              <a:t>Recombination</a:t>
            </a:r>
            <a:r>
              <a:rPr lang="nl-NL" dirty="0" smtClean="0"/>
              <a:t>	Herhaling / opfrissen</a:t>
            </a:r>
          </a:p>
          <a:p>
            <a:pPr>
              <a:tabLst>
                <a:tab pos="895350" algn="l"/>
                <a:tab pos="5741988" algn="l"/>
              </a:tabLst>
            </a:pPr>
            <a:r>
              <a:rPr lang="nl-NL" dirty="0" smtClean="0"/>
              <a:t>Hs 12	DNA </a:t>
            </a:r>
            <a:r>
              <a:rPr lang="nl-NL" dirty="0" err="1" smtClean="0"/>
              <a:t>Organization</a:t>
            </a:r>
            <a:r>
              <a:rPr lang="nl-NL" dirty="0" smtClean="0"/>
              <a:t> in </a:t>
            </a:r>
            <a:r>
              <a:rPr lang="nl-NL" dirty="0" err="1" smtClean="0"/>
              <a:t>Chromosomes</a:t>
            </a:r>
            <a:r>
              <a:rPr lang="nl-NL" dirty="0" smtClean="0"/>
              <a:t>	Nieuw</a:t>
            </a:r>
          </a:p>
          <a:p>
            <a:pPr>
              <a:tabLst>
                <a:tab pos="895350" algn="l"/>
                <a:tab pos="5741988" algn="l"/>
              </a:tabLst>
            </a:pPr>
            <a:r>
              <a:rPr lang="nl-NL" dirty="0" smtClean="0"/>
              <a:t>Hs 13	The </a:t>
            </a:r>
            <a:r>
              <a:rPr lang="nl-NL" dirty="0" err="1" smtClean="0"/>
              <a:t>Genetic</a:t>
            </a:r>
            <a:r>
              <a:rPr lang="nl-NL" dirty="0" smtClean="0"/>
              <a:t> Code </a:t>
            </a:r>
            <a:r>
              <a:rPr lang="nl-NL" dirty="0" err="1" smtClean="0"/>
              <a:t>and</a:t>
            </a:r>
            <a:r>
              <a:rPr lang="nl-NL" dirty="0" smtClean="0"/>
              <a:t> </a:t>
            </a:r>
            <a:r>
              <a:rPr lang="nl-NL" dirty="0" err="1" smtClean="0"/>
              <a:t>Transcription</a:t>
            </a:r>
            <a:r>
              <a:rPr lang="nl-NL" dirty="0" smtClean="0"/>
              <a:t>	Deels Nieuw</a:t>
            </a:r>
          </a:p>
          <a:p>
            <a:pPr>
              <a:tabLst>
                <a:tab pos="895350" algn="l"/>
                <a:tab pos="5741988" algn="l"/>
              </a:tabLst>
            </a:pPr>
            <a:r>
              <a:rPr lang="nl-NL" dirty="0" smtClean="0"/>
              <a:t>Hs 14	</a:t>
            </a:r>
            <a:r>
              <a:rPr lang="nl-NL" dirty="0" err="1" smtClean="0"/>
              <a:t>Translation</a:t>
            </a:r>
            <a:r>
              <a:rPr lang="nl-NL" dirty="0" smtClean="0"/>
              <a:t> </a:t>
            </a:r>
            <a:r>
              <a:rPr lang="nl-NL" dirty="0" err="1" smtClean="0"/>
              <a:t>and</a:t>
            </a:r>
            <a:r>
              <a:rPr lang="nl-NL" dirty="0" smtClean="0"/>
              <a:t> Proteins	Deels Nieuw</a:t>
            </a:r>
          </a:p>
          <a:p>
            <a:pPr>
              <a:tabLst>
                <a:tab pos="895350" algn="l"/>
                <a:tab pos="5741988" algn="l"/>
              </a:tabLst>
            </a:pPr>
            <a:r>
              <a:rPr lang="nl-NL" dirty="0" smtClean="0"/>
              <a:t>Hs 15	Gene </a:t>
            </a:r>
            <a:r>
              <a:rPr lang="nl-NL" dirty="0" err="1" smtClean="0"/>
              <a:t>Mutation</a:t>
            </a:r>
            <a:r>
              <a:rPr lang="nl-NL" dirty="0" smtClean="0"/>
              <a:t>, DNA </a:t>
            </a:r>
            <a:r>
              <a:rPr lang="nl-NL" dirty="0" err="1" smtClean="0"/>
              <a:t>Repair</a:t>
            </a:r>
            <a:r>
              <a:rPr lang="nl-NL" dirty="0" smtClean="0"/>
              <a:t>, </a:t>
            </a:r>
            <a:r>
              <a:rPr lang="nl-NL" dirty="0" err="1" smtClean="0"/>
              <a:t>and</a:t>
            </a:r>
            <a:r>
              <a:rPr lang="nl-NL" dirty="0" smtClean="0"/>
              <a:t> </a:t>
            </a:r>
            <a:r>
              <a:rPr lang="nl-NL" dirty="0" err="1" smtClean="0"/>
              <a:t>Transposition</a:t>
            </a:r>
            <a:r>
              <a:rPr lang="nl-NL" dirty="0" smtClean="0"/>
              <a:t>	Nieuw</a:t>
            </a:r>
          </a:p>
          <a:p>
            <a:pPr>
              <a:tabLst>
                <a:tab pos="895350" algn="l"/>
                <a:tab pos="5741988" algn="l"/>
              </a:tabLst>
            </a:pPr>
            <a:endParaRPr lang="nl-NL" dirty="0"/>
          </a:p>
          <a:p>
            <a:pPr>
              <a:tabLst>
                <a:tab pos="895350" algn="l"/>
                <a:tab pos="5741988" algn="l"/>
              </a:tabLst>
            </a:pPr>
            <a:endParaRPr lang="nl-NL" b="1" dirty="0" smtClean="0">
              <a:solidFill>
                <a:schemeClr val="accent2"/>
              </a:solidFill>
            </a:endParaRPr>
          </a:p>
          <a:p>
            <a:pPr>
              <a:tabLst>
                <a:tab pos="895350" algn="l"/>
                <a:tab pos="5741988" algn="l"/>
              </a:tabLst>
            </a:pPr>
            <a:r>
              <a:rPr lang="nl-NL" sz="2400" b="1" dirty="0" smtClean="0">
                <a:solidFill>
                  <a:schemeClr val="accent2"/>
                </a:solidFill>
              </a:rPr>
              <a:t>Gevolgd door</a:t>
            </a:r>
          </a:p>
          <a:p>
            <a:pPr>
              <a:tabLst>
                <a:tab pos="895350" algn="l"/>
                <a:tab pos="5741988" algn="l"/>
              </a:tabLst>
            </a:pPr>
            <a:endParaRPr lang="nl-NL" dirty="0"/>
          </a:p>
          <a:p>
            <a:pPr>
              <a:tabLst>
                <a:tab pos="895350" algn="l"/>
                <a:tab pos="5741988" algn="l"/>
              </a:tabLst>
            </a:pPr>
            <a:r>
              <a:rPr lang="nl-NL" dirty="0" smtClean="0"/>
              <a:t>Hs 16	</a:t>
            </a:r>
            <a:r>
              <a:rPr lang="nl-NL" dirty="0" err="1" smtClean="0"/>
              <a:t>Regulation</a:t>
            </a:r>
            <a:r>
              <a:rPr lang="nl-NL" dirty="0" smtClean="0"/>
              <a:t> of Gene </a:t>
            </a:r>
            <a:r>
              <a:rPr lang="nl-NL" dirty="0" err="1" smtClean="0"/>
              <a:t>Expression</a:t>
            </a:r>
            <a:r>
              <a:rPr lang="nl-NL" dirty="0" smtClean="0"/>
              <a:t> in </a:t>
            </a:r>
            <a:r>
              <a:rPr lang="nl-NL" dirty="0" err="1" smtClean="0"/>
              <a:t>Prokaryotes</a:t>
            </a:r>
            <a:r>
              <a:rPr lang="nl-NL" dirty="0" smtClean="0"/>
              <a:t>	Nieuw</a:t>
            </a:r>
          </a:p>
          <a:p>
            <a:pPr>
              <a:tabLst>
                <a:tab pos="895350" algn="l"/>
                <a:tab pos="5741988" algn="l"/>
              </a:tabLst>
            </a:pPr>
            <a:r>
              <a:rPr lang="nl-NL" dirty="0" smtClean="0"/>
              <a:t>Hs 17	</a:t>
            </a:r>
            <a:r>
              <a:rPr lang="nl-NL" dirty="0" err="1" smtClean="0"/>
              <a:t>Transcriptoinal</a:t>
            </a:r>
            <a:r>
              <a:rPr lang="nl-NL" dirty="0" smtClean="0"/>
              <a:t> </a:t>
            </a:r>
            <a:r>
              <a:rPr lang="nl-NL" dirty="0" err="1" smtClean="0"/>
              <a:t>regulation</a:t>
            </a:r>
            <a:r>
              <a:rPr lang="nl-NL" dirty="0" smtClean="0"/>
              <a:t> in </a:t>
            </a:r>
            <a:r>
              <a:rPr lang="nl-NL" dirty="0" err="1" smtClean="0"/>
              <a:t>Eukaryotes</a:t>
            </a:r>
            <a:r>
              <a:rPr lang="nl-NL" dirty="0" smtClean="0"/>
              <a:t>	Nieuw</a:t>
            </a:r>
          </a:p>
          <a:p>
            <a:pPr>
              <a:tabLst>
                <a:tab pos="895350" algn="l"/>
                <a:tab pos="5741988" algn="l"/>
              </a:tabLst>
            </a:pPr>
            <a:r>
              <a:rPr lang="nl-NL" dirty="0" smtClean="0"/>
              <a:t>Hs 18	</a:t>
            </a:r>
            <a:r>
              <a:rPr lang="nl-NL" dirty="0" err="1" smtClean="0"/>
              <a:t>Posttrancriptional</a:t>
            </a:r>
            <a:r>
              <a:rPr lang="nl-NL" dirty="0" smtClean="0"/>
              <a:t> </a:t>
            </a:r>
            <a:r>
              <a:rPr lang="nl-NL" dirty="0" err="1" smtClean="0"/>
              <a:t>regulation</a:t>
            </a:r>
            <a:r>
              <a:rPr lang="nl-NL" dirty="0" smtClean="0"/>
              <a:t> in </a:t>
            </a:r>
            <a:r>
              <a:rPr lang="nl-NL" dirty="0" err="1" smtClean="0"/>
              <a:t>Eukaryotes</a:t>
            </a:r>
            <a:r>
              <a:rPr lang="nl-NL" dirty="0" smtClean="0"/>
              <a:t>	Nieuw</a:t>
            </a:r>
          </a:p>
          <a:p>
            <a:pPr>
              <a:tabLst>
                <a:tab pos="895350" algn="l"/>
                <a:tab pos="5741988" algn="l"/>
              </a:tabLst>
            </a:pPr>
            <a:r>
              <a:rPr lang="nl-NL" dirty="0" smtClean="0"/>
              <a:t>Hs 19	Cancer </a:t>
            </a:r>
            <a:r>
              <a:rPr lang="nl-NL" dirty="0" err="1" smtClean="0"/>
              <a:t>and</a:t>
            </a:r>
            <a:r>
              <a:rPr lang="nl-NL" dirty="0" smtClean="0"/>
              <a:t> </a:t>
            </a:r>
            <a:r>
              <a:rPr lang="nl-NL" dirty="0" err="1" smtClean="0"/>
              <a:t>Regulation</a:t>
            </a:r>
            <a:r>
              <a:rPr lang="nl-NL" dirty="0" smtClean="0"/>
              <a:t> of </a:t>
            </a:r>
            <a:r>
              <a:rPr lang="nl-NL" dirty="0" err="1" smtClean="0"/>
              <a:t>the</a:t>
            </a:r>
            <a:r>
              <a:rPr lang="nl-NL" dirty="0" smtClean="0"/>
              <a:t> </a:t>
            </a:r>
            <a:r>
              <a:rPr lang="nl-NL" dirty="0" err="1" smtClean="0"/>
              <a:t>Cell</a:t>
            </a:r>
            <a:r>
              <a:rPr lang="nl-NL" dirty="0" smtClean="0"/>
              <a:t> </a:t>
            </a:r>
            <a:r>
              <a:rPr lang="nl-NL" dirty="0" err="1" smtClean="0"/>
              <a:t>Cycle</a:t>
            </a:r>
            <a:r>
              <a:rPr lang="nl-NL" dirty="0" smtClean="0"/>
              <a:t>	Nieuw</a:t>
            </a:r>
          </a:p>
          <a:p>
            <a:pPr>
              <a:tabLst>
                <a:tab pos="895350" algn="l"/>
                <a:tab pos="5741988" algn="l"/>
              </a:tabLst>
            </a:pPr>
            <a:r>
              <a:rPr lang="nl-NL" dirty="0" smtClean="0"/>
              <a:t>	</a:t>
            </a:r>
            <a:endParaRPr lang="nl-NL" dirty="0"/>
          </a:p>
        </p:txBody>
      </p:sp>
    </p:spTree>
    <p:extLst>
      <p:ext uri="{BB962C8B-B14F-4D97-AF65-F5344CB8AC3E}">
        <p14:creationId xmlns:p14="http://schemas.microsoft.com/office/powerpoint/2010/main" val="3525851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p:cNvSpPr>
          <p:nvPr>
            <p:ph type="title" idx="4294967295"/>
          </p:nvPr>
        </p:nvSpPr>
        <p:spPr>
          <a:xfrm>
            <a:off x="283945" y="197636"/>
            <a:ext cx="2652713" cy="1874837"/>
          </a:xfrm>
        </p:spPr>
        <p:txBody>
          <a:bodyPr/>
          <a:lstStyle/>
          <a:p>
            <a:pPr eaLnBrk="1" hangingPunct="1"/>
            <a:r>
              <a:rPr lang="nl-NL" b="1" dirty="0" smtClean="0">
                <a:solidFill>
                  <a:schemeClr val="accent2"/>
                </a:solidFill>
                <a:latin typeface="+mn-lt"/>
              </a:rPr>
              <a:t>Mitosis vs. </a:t>
            </a:r>
            <a:r>
              <a:rPr lang="nl-NL" b="1" dirty="0" err="1" smtClean="0">
                <a:solidFill>
                  <a:schemeClr val="accent2"/>
                </a:solidFill>
                <a:latin typeface="+mn-lt"/>
              </a:rPr>
              <a:t>Meiosis</a:t>
            </a:r>
            <a:endParaRPr lang="nl-NL" b="1" dirty="0" smtClean="0">
              <a:solidFill>
                <a:schemeClr val="accent2"/>
              </a:solidFill>
              <a:latin typeface="+mn-lt"/>
            </a:endParaRPr>
          </a:p>
        </p:txBody>
      </p:sp>
      <p:pic>
        <p:nvPicPr>
          <p:cNvPr id="18435" name="Picture 7" descr="02_08Figure-L"/>
          <p:cNvPicPr>
            <a:picLocks noGrp="1" noChangeAspect="1" noChangeArrowheads="1"/>
          </p:cNvPicPr>
          <p:nvPr>
            <p:ph idx="4294967295"/>
          </p:nvPr>
        </p:nvPicPr>
        <p:blipFill>
          <a:blip r:embed="rId2" cstate="print"/>
          <a:srcRect/>
          <a:stretch>
            <a:fillRect/>
          </a:stretch>
        </p:blipFill>
        <p:spPr>
          <a:xfrm>
            <a:off x="3063875" y="0"/>
            <a:ext cx="5676900" cy="6858000"/>
          </a:xfrm>
        </p:spPr>
      </p:pic>
      <p:pic>
        <p:nvPicPr>
          <p:cNvPr id="2" name="Picture 1"/>
          <p:cNvPicPr>
            <a:picLocks noChangeAspect="1"/>
          </p:cNvPicPr>
          <p:nvPr/>
        </p:nvPicPr>
        <p:blipFill>
          <a:blip r:embed="rId3"/>
          <a:stretch>
            <a:fillRect/>
          </a:stretch>
        </p:blipFill>
        <p:spPr>
          <a:xfrm>
            <a:off x="156728" y="2072473"/>
            <a:ext cx="2271320" cy="1468938"/>
          </a:xfrm>
          <a:prstGeom prst="rect">
            <a:avLst/>
          </a:prstGeom>
        </p:spPr>
      </p:pic>
    </p:spTree>
    <p:extLst>
      <p:ext uri="{BB962C8B-B14F-4D97-AF65-F5344CB8AC3E}">
        <p14:creationId xmlns:p14="http://schemas.microsoft.com/office/powerpoint/2010/main" val="685260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227" y="4032985"/>
            <a:ext cx="5364389" cy="2581326"/>
          </a:xfrm>
          <a:prstGeom prst="rect">
            <a:avLst/>
          </a:prstGeom>
        </p:spPr>
      </p:pic>
      <p:sp>
        <p:nvSpPr>
          <p:cNvPr id="4" name="Rectangle 2"/>
          <p:cNvSpPr txBox="1">
            <a:spLocks noChangeArrowheads="1"/>
          </p:cNvSpPr>
          <p:nvPr/>
        </p:nvSpPr>
        <p:spPr>
          <a:xfrm>
            <a:off x="179387" y="115887"/>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Speciale chromosoom organisaties</a:t>
            </a:r>
            <a:endParaRPr lang="en-US" sz="3600" b="1" dirty="0" smtClean="0">
              <a:solidFill>
                <a:schemeClr val="accent2"/>
              </a:solidFill>
              <a:latin typeface="+mn-lt"/>
            </a:endParaRPr>
          </a:p>
        </p:txBody>
      </p:sp>
      <p:sp>
        <p:nvSpPr>
          <p:cNvPr id="6" name="TextBox 5"/>
          <p:cNvSpPr txBox="1"/>
          <p:nvPr/>
        </p:nvSpPr>
        <p:spPr>
          <a:xfrm>
            <a:off x="265470" y="1450061"/>
            <a:ext cx="3640423" cy="2862322"/>
          </a:xfrm>
          <a:prstGeom prst="rect">
            <a:avLst/>
          </a:prstGeom>
          <a:noFill/>
        </p:spPr>
        <p:txBody>
          <a:bodyPr wrap="square" rtlCol="0">
            <a:spAutoFit/>
          </a:bodyPr>
          <a:lstStyle/>
          <a:p>
            <a:pPr marL="342900" indent="-342900">
              <a:buAutoNum type="arabicPeriod"/>
            </a:pPr>
            <a:r>
              <a:rPr lang="nl-NL" b="1" dirty="0" err="1" smtClean="0"/>
              <a:t>Polyteen</a:t>
            </a:r>
            <a:r>
              <a:rPr lang="nl-NL" b="1" dirty="0" smtClean="0"/>
              <a:t> chromosomen</a:t>
            </a:r>
          </a:p>
          <a:p>
            <a:pPr marL="342900" indent="-342900">
              <a:buAutoNum type="arabicPeriod"/>
            </a:pPr>
            <a:endParaRPr lang="nl-NL" dirty="0"/>
          </a:p>
          <a:p>
            <a:pPr marL="285750" indent="-285750">
              <a:buFont typeface="Arial" panose="020B0604020202020204" pitchFamily="34" charset="0"/>
              <a:buChar char="•"/>
            </a:pPr>
            <a:r>
              <a:rPr lang="nl-NL" dirty="0"/>
              <a:t>DNA replicatie maar geen </a:t>
            </a:r>
            <a:r>
              <a:rPr lang="nl-NL" dirty="0" smtClean="0"/>
              <a:t>mitose / celdeling </a:t>
            </a:r>
            <a:r>
              <a:rPr lang="nl-NL" dirty="0" smtClean="0">
                <a:sym typeface="Wingdings" panose="05000000000000000000" pitchFamily="2" charset="2"/>
              </a:rPr>
              <a:t> </a:t>
            </a:r>
            <a:r>
              <a:rPr lang="nl-NL" dirty="0">
                <a:sym typeface="Wingdings" panose="05000000000000000000" pitchFamily="2" charset="2"/>
              </a:rPr>
              <a:t>&gt;1000 </a:t>
            </a:r>
            <a:r>
              <a:rPr lang="nl-NL" dirty="0" err="1" smtClean="0">
                <a:sym typeface="Wingdings" panose="05000000000000000000" pitchFamily="2" charset="2"/>
              </a:rPr>
              <a:t>chromatiden</a:t>
            </a:r>
            <a:r>
              <a:rPr lang="nl-NL" dirty="0" smtClean="0">
                <a:sym typeface="Wingdings" panose="05000000000000000000" pitchFamily="2" charset="2"/>
              </a:rPr>
              <a:t> </a:t>
            </a:r>
            <a:r>
              <a:rPr lang="nl-NL" dirty="0">
                <a:sym typeface="Wingdings" panose="05000000000000000000" pitchFamily="2" charset="2"/>
              </a:rPr>
              <a:t>strengen liggen parallel aan elkaar</a:t>
            </a:r>
          </a:p>
          <a:p>
            <a:pPr marL="285750" indent="-285750">
              <a:buFont typeface="Arial" panose="020B0604020202020204" pitchFamily="34" charset="0"/>
              <a:buChar char="•"/>
            </a:pPr>
            <a:r>
              <a:rPr lang="nl-NL" dirty="0" smtClean="0"/>
              <a:t>Reuzenchromosomen genoemd </a:t>
            </a:r>
          </a:p>
          <a:p>
            <a:pPr marL="285750" indent="-285750">
              <a:buFont typeface="Arial" panose="020B0604020202020204" pitchFamily="34" charset="0"/>
              <a:buChar char="•"/>
            </a:pPr>
            <a:r>
              <a:rPr lang="nl-NL" dirty="0" smtClean="0"/>
              <a:t>In o.a. speekselklieren van </a:t>
            </a:r>
            <a:r>
              <a:rPr lang="nl-NL" i="1" dirty="0" err="1" smtClean="0"/>
              <a:t>Drosophila</a:t>
            </a:r>
            <a:r>
              <a:rPr lang="nl-NL" dirty="0" smtClean="0"/>
              <a:t> larven</a:t>
            </a:r>
          </a:p>
          <a:p>
            <a:pPr marL="285750" indent="-285750">
              <a:buFont typeface="Arial" panose="020B0604020202020204" pitchFamily="34" charset="0"/>
              <a:buChar char="•"/>
            </a:pPr>
            <a:r>
              <a:rPr lang="nl-NL" dirty="0" smtClean="0">
                <a:sym typeface="Wingdings" panose="05000000000000000000" pitchFamily="2" charset="2"/>
              </a:rPr>
              <a:t>‘Puff’  actieve genen / transcriptie</a:t>
            </a:r>
            <a:endParaRPr lang="nl-NL" dirty="0" smtClean="0"/>
          </a:p>
        </p:txBody>
      </p:sp>
      <p:pic>
        <p:nvPicPr>
          <p:cNvPr id="5" name="Picture 4"/>
          <p:cNvPicPr>
            <a:picLocks noChangeAspect="1"/>
          </p:cNvPicPr>
          <p:nvPr/>
        </p:nvPicPr>
        <p:blipFill>
          <a:blip r:embed="rId3"/>
          <a:stretch>
            <a:fillRect/>
          </a:stretch>
        </p:blipFill>
        <p:spPr>
          <a:xfrm>
            <a:off x="6771714" y="1450061"/>
            <a:ext cx="1871477" cy="1646451"/>
          </a:xfrm>
          <a:prstGeom prst="rect">
            <a:avLst/>
          </a:prstGeom>
        </p:spPr>
      </p:pic>
      <p:pic>
        <p:nvPicPr>
          <p:cNvPr id="2" name="Afbeelding 1"/>
          <p:cNvPicPr>
            <a:picLocks noChangeAspect="1"/>
          </p:cNvPicPr>
          <p:nvPr/>
        </p:nvPicPr>
        <p:blipFill>
          <a:blip r:embed="rId4"/>
          <a:stretch>
            <a:fillRect/>
          </a:stretch>
        </p:blipFill>
        <p:spPr>
          <a:xfrm>
            <a:off x="4229623" y="1475467"/>
            <a:ext cx="2283162" cy="1621045"/>
          </a:xfrm>
          <a:prstGeom prst="rect">
            <a:avLst/>
          </a:prstGeom>
        </p:spPr>
      </p:pic>
      <p:sp>
        <p:nvSpPr>
          <p:cNvPr id="3" name="Rechthoek 2"/>
          <p:cNvSpPr/>
          <p:nvPr/>
        </p:nvSpPr>
        <p:spPr>
          <a:xfrm>
            <a:off x="4229623" y="3096512"/>
            <a:ext cx="2267146" cy="338554"/>
          </a:xfrm>
          <a:prstGeom prst="rect">
            <a:avLst/>
          </a:prstGeom>
        </p:spPr>
        <p:txBody>
          <a:bodyPr wrap="square">
            <a:spAutoFit/>
          </a:bodyPr>
          <a:lstStyle/>
          <a:p>
            <a:r>
              <a:rPr lang="nl-NL" sz="800" dirty="0"/>
              <a:t>http://somethingscrawlinginmyhair.com/2010/10/02/vinegar-flies/</a:t>
            </a:r>
          </a:p>
        </p:txBody>
      </p:sp>
      <p:sp>
        <p:nvSpPr>
          <p:cNvPr id="9" name="Rechthoek 8"/>
          <p:cNvSpPr/>
          <p:nvPr/>
        </p:nvSpPr>
        <p:spPr>
          <a:xfrm>
            <a:off x="6704893" y="3096511"/>
            <a:ext cx="1938298" cy="215444"/>
          </a:xfrm>
          <a:prstGeom prst="rect">
            <a:avLst/>
          </a:prstGeom>
        </p:spPr>
        <p:txBody>
          <a:bodyPr wrap="square">
            <a:spAutoFit/>
          </a:bodyPr>
          <a:lstStyle/>
          <a:p>
            <a:r>
              <a:rPr lang="nl-NL" sz="800" dirty="0" smtClean="0"/>
              <a:t>Eigen foto, practicum thema 4 BOVR</a:t>
            </a:r>
            <a:endParaRPr lang="nl-NL" sz="800" dirty="0"/>
          </a:p>
        </p:txBody>
      </p:sp>
    </p:spTree>
    <p:extLst>
      <p:ext uri="{BB962C8B-B14F-4D97-AF65-F5344CB8AC3E}">
        <p14:creationId xmlns:p14="http://schemas.microsoft.com/office/powerpoint/2010/main" val="2608006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7"/>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Speciale chromosoom organisaties</a:t>
            </a:r>
            <a:endParaRPr lang="en-US" sz="3600" b="1" dirty="0" smtClean="0">
              <a:solidFill>
                <a:schemeClr val="accent2"/>
              </a:solidFill>
              <a:latin typeface="+mn-lt"/>
            </a:endParaRPr>
          </a:p>
        </p:txBody>
      </p:sp>
      <p:sp>
        <p:nvSpPr>
          <p:cNvPr id="6" name="TextBox 5"/>
          <p:cNvSpPr txBox="1"/>
          <p:nvPr/>
        </p:nvSpPr>
        <p:spPr>
          <a:xfrm>
            <a:off x="265471" y="1450061"/>
            <a:ext cx="3580972" cy="3693319"/>
          </a:xfrm>
          <a:prstGeom prst="rect">
            <a:avLst/>
          </a:prstGeom>
          <a:noFill/>
        </p:spPr>
        <p:txBody>
          <a:bodyPr wrap="square" rtlCol="0">
            <a:spAutoFit/>
          </a:bodyPr>
          <a:lstStyle/>
          <a:p>
            <a:r>
              <a:rPr lang="nl-NL" b="1" dirty="0" smtClean="0"/>
              <a:t>2.	</a:t>
            </a:r>
            <a:r>
              <a:rPr lang="nl-NL" b="1" dirty="0" err="1" smtClean="0"/>
              <a:t>Lampbrush</a:t>
            </a:r>
            <a:r>
              <a:rPr lang="nl-NL" b="1" dirty="0" smtClean="0"/>
              <a:t> </a:t>
            </a:r>
            <a:r>
              <a:rPr lang="nl-NL" b="1" dirty="0" err="1" smtClean="0"/>
              <a:t>chromosomes</a:t>
            </a:r>
            <a:endParaRPr lang="nl-NL" b="1" dirty="0" smtClean="0"/>
          </a:p>
          <a:p>
            <a:r>
              <a:rPr lang="nl-NL" dirty="0" smtClean="0"/>
              <a:t> </a:t>
            </a:r>
          </a:p>
          <a:p>
            <a:pPr marL="285750" indent="-285750">
              <a:buFont typeface="Arial" panose="020B0604020202020204" pitchFamily="34" charset="0"/>
              <a:buChar char="•"/>
            </a:pPr>
            <a:r>
              <a:rPr lang="nl-NL" dirty="0" smtClean="0"/>
              <a:t>Borstelvormige chromosomen</a:t>
            </a:r>
          </a:p>
          <a:p>
            <a:pPr marL="285750" indent="-285750">
              <a:buFont typeface="Arial" panose="020B0604020202020204" pitchFamily="34" charset="0"/>
              <a:buChar char="•"/>
            </a:pPr>
            <a:r>
              <a:rPr lang="nl-NL" dirty="0" smtClean="0"/>
              <a:t>In o.a. oocyten van vertebraten (dus tijdens meiose)</a:t>
            </a:r>
          </a:p>
          <a:p>
            <a:pPr marL="285750" indent="-285750">
              <a:buFont typeface="Arial" panose="020B0604020202020204" pitchFamily="34" charset="0"/>
              <a:buChar char="•"/>
            </a:pPr>
            <a:r>
              <a:rPr lang="nl-NL" dirty="0" smtClean="0"/>
              <a:t>Tijdens meiose zijn er 4 </a:t>
            </a:r>
            <a:r>
              <a:rPr lang="nl-NL" dirty="0" err="1" smtClean="0"/>
              <a:t>chromatiden</a:t>
            </a:r>
            <a:r>
              <a:rPr lang="nl-NL" dirty="0" smtClean="0"/>
              <a:t> per chromosoom aanwezig </a:t>
            </a:r>
          </a:p>
          <a:p>
            <a:pPr marL="285750" indent="-285750">
              <a:buFont typeface="Arial" panose="020B0604020202020204" pitchFamily="34" charset="0"/>
              <a:buChar char="•"/>
            </a:pPr>
            <a:r>
              <a:rPr lang="nl-NL" dirty="0" smtClean="0"/>
              <a:t>Uitstekende lussen bestaan uit 1 van die 4 </a:t>
            </a:r>
            <a:r>
              <a:rPr lang="nl-NL" dirty="0" err="1" smtClean="0"/>
              <a:t>chromatiden</a:t>
            </a:r>
            <a:r>
              <a:rPr lang="nl-NL" dirty="0" smtClean="0"/>
              <a:t> (is dus 1 dubbele helix)</a:t>
            </a:r>
          </a:p>
          <a:p>
            <a:pPr marL="285750" indent="-285750">
              <a:buFont typeface="Arial" panose="020B0604020202020204" pitchFamily="34" charset="0"/>
              <a:buChar char="•"/>
            </a:pPr>
            <a:r>
              <a:rPr lang="nl-NL" dirty="0" smtClean="0"/>
              <a:t>Lus </a:t>
            </a:r>
            <a:r>
              <a:rPr lang="nl-NL" dirty="0" smtClean="0">
                <a:sym typeface="Wingdings" panose="05000000000000000000" pitchFamily="2" charset="2"/>
              </a:rPr>
              <a:t> actieve genen / transcriptie</a:t>
            </a:r>
            <a:endParaRPr lang="nl-NL" dirty="0" smtClean="0"/>
          </a:p>
        </p:txBody>
      </p:sp>
      <p:pic>
        <p:nvPicPr>
          <p:cNvPr id="2" name="Picture 1"/>
          <p:cNvPicPr>
            <a:picLocks noChangeAspect="1"/>
          </p:cNvPicPr>
          <p:nvPr/>
        </p:nvPicPr>
        <p:blipFill>
          <a:blip r:embed="rId2"/>
          <a:stretch>
            <a:fillRect/>
          </a:stretch>
        </p:blipFill>
        <p:spPr>
          <a:xfrm>
            <a:off x="4754590" y="1276122"/>
            <a:ext cx="3272880" cy="245722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758" y="4052237"/>
            <a:ext cx="4065709" cy="2417544"/>
          </a:xfrm>
          <a:prstGeom prst="rect">
            <a:avLst/>
          </a:prstGeom>
        </p:spPr>
      </p:pic>
      <p:sp>
        <p:nvSpPr>
          <p:cNvPr id="5" name="Rechthoek 4"/>
          <p:cNvSpPr/>
          <p:nvPr/>
        </p:nvSpPr>
        <p:spPr>
          <a:xfrm>
            <a:off x="6029349" y="3733347"/>
            <a:ext cx="2036135" cy="215444"/>
          </a:xfrm>
          <a:prstGeom prst="rect">
            <a:avLst/>
          </a:prstGeom>
        </p:spPr>
        <p:txBody>
          <a:bodyPr wrap="none">
            <a:spAutoFit/>
          </a:bodyPr>
          <a:lstStyle/>
          <a:p>
            <a:r>
              <a:rPr lang="nl-NL" sz="800" dirty="0" err="1"/>
              <a:t>Biotechnologia</a:t>
            </a:r>
            <a:r>
              <a:rPr lang="nl-NL" sz="800" dirty="0"/>
              <a:t> 92(4):337-334 · </a:t>
            </a:r>
            <a:r>
              <a:rPr lang="nl-NL" sz="800" dirty="0" err="1"/>
              <a:t>January</a:t>
            </a:r>
            <a:r>
              <a:rPr lang="nl-NL" sz="800" dirty="0"/>
              <a:t> 2011</a:t>
            </a:r>
          </a:p>
        </p:txBody>
      </p:sp>
    </p:spTree>
    <p:extLst>
      <p:ext uri="{BB962C8B-B14F-4D97-AF65-F5344CB8AC3E}">
        <p14:creationId xmlns:p14="http://schemas.microsoft.com/office/powerpoint/2010/main" val="1843041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8"/>
            <a:ext cx="8685480" cy="8925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DNA structuur </a:t>
            </a:r>
            <a:r>
              <a:rPr lang="nl-NL" sz="3600" b="1" dirty="0" smtClean="0">
                <a:solidFill>
                  <a:schemeClr val="accent2"/>
                </a:solidFill>
                <a:latin typeface="+mn-lt"/>
                <a:sym typeface="Wingdings" panose="05000000000000000000" pitchFamily="2" charset="2"/>
              </a:rPr>
              <a:t> DNA sequentie eukaryoten</a:t>
            </a:r>
            <a:endParaRPr lang="en-US" sz="3600" b="1" dirty="0" smtClean="0">
              <a:solidFill>
                <a:schemeClr val="accent2"/>
              </a:solidFill>
              <a:latin typeface="+mn-lt"/>
            </a:endParaRPr>
          </a:p>
        </p:txBody>
      </p:sp>
      <p:sp>
        <p:nvSpPr>
          <p:cNvPr id="6" name="TextBox 5"/>
          <p:cNvSpPr txBox="1"/>
          <p:nvPr/>
        </p:nvSpPr>
        <p:spPr>
          <a:xfrm>
            <a:off x="214472" y="928101"/>
            <a:ext cx="8756728" cy="1938992"/>
          </a:xfrm>
          <a:prstGeom prst="rect">
            <a:avLst/>
          </a:prstGeom>
          <a:noFill/>
        </p:spPr>
        <p:txBody>
          <a:bodyPr wrap="square" rtlCol="0">
            <a:spAutoFit/>
          </a:bodyPr>
          <a:lstStyle/>
          <a:p>
            <a:r>
              <a:rPr lang="en-US" sz="2000" b="1" dirty="0" smtClean="0"/>
              <a:t>Tot nu toe </a:t>
            </a:r>
            <a:r>
              <a:rPr lang="en-US" sz="2000" b="1" dirty="0" err="1" smtClean="0"/>
              <a:t>naar</a:t>
            </a:r>
            <a:r>
              <a:rPr lang="en-US" sz="2000" b="1" dirty="0" smtClean="0"/>
              <a:t> de </a:t>
            </a:r>
            <a:r>
              <a:rPr lang="en-US" sz="2000" b="1" dirty="0" err="1" smtClean="0"/>
              <a:t>structurele</a:t>
            </a:r>
            <a:r>
              <a:rPr lang="en-US" sz="2000" b="1" dirty="0" smtClean="0"/>
              <a:t> </a:t>
            </a:r>
            <a:r>
              <a:rPr lang="en-US" sz="2000" b="1" dirty="0" err="1" smtClean="0"/>
              <a:t>organisatie</a:t>
            </a:r>
            <a:r>
              <a:rPr lang="en-US" sz="2000" b="1" dirty="0" smtClean="0"/>
              <a:t> van de </a:t>
            </a:r>
            <a:r>
              <a:rPr lang="en-US" sz="2000" b="1" dirty="0" err="1" smtClean="0"/>
              <a:t>chromosomen</a:t>
            </a:r>
            <a:r>
              <a:rPr lang="en-US" sz="2000" b="1" dirty="0" smtClean="0"/>
              <a:t> </a:t>
            </a:r>
            <a:r>
              <a:rPr lang="en-US" sz="2000" b="1" dirty="0" err="1" smtClean="0"/>
              <a:t>gekeken</a:t>
            </a:r>
            <a:r>
              <a:rPr lang="en-US" sz="2000" b="1" dirty="0" smtClean="0"/>
              <a:t>. </a:t>
            </a:r>
          </a:p>
          <a:p>
            <a:r>
              <a:rPr lang="en-US" sz="2000" b="1" dirty="0" smtClean="0"/>
              <a:t>Nu </a:t>
            </a:r>
            <a:r>
              <a:rPr lang="en-US" sz="2000" b="1" dirty="0" err="1" smtClean="0"/>
              <a:t>gaan</a:t>
            </a:r>
            <a:r>
              <a:rPr lang="en-US" sz="2000" b="1" dirty="0" smtClean="0"/>
              <a:t> we </a:t>
            </a:r>
            <a:r>
              <a:rPr lang="en-US" sz="2000" b="1" dirty="0" err="1" smtClean="0"/>
              <a:t>kijken</a:t>
            </a:r>
            <a:r>
              <a:rPr lang="en-US" sz="2000" b="1" dirty="0" smtClean="0"/>
              <a:t> </a:t>
            </a:r>
            <a:r>
              <a:rPr lang="en-US" sz="2000" b="1" dirty="0" err="1" smtClean="0"/>
              <a:t>naar</a:t>
            </a:r>
            <a:r>
              <a:rPr lang="en-US" sz="2000" b="1" dirty="0" smtClean="0"/>
              <a:t> de </a:t>
            </a:r>
            <a:r>
              <a:rPr lang="en-US" sz="2000" b="1" dirty="0" err="1" smtClean="0"/>
              <a:t>organisatie</a:t>
            </a:r>
            <a:r>
              <a:rPr lang="en-US" sz="2000" b="1" dirty="0" smtClean="0"/>
              <a:t> van het DNA op </a:t>
            </a:r>
            <a:r>
              <a:rPr lang="en-US" sz="2000" b="1" dirty="0" err="1" smtClean="0"/>
              <a:t>sequentie</a:t>
            </a:r>
            <a:r>
              <a:rPr lang="en-US" sz="2000" b="1" dirty="0" smtClean="0"/>
              <a:t> </a:t>
            </a:r>
            <a:r>
              <a:rPr lang="en-US" sz="2000" b="1" dirty="0" err="1" smtClean="0"/>
              <a:t>niveau</a:t>
            </a:r>
            <a:r>
              <a:rPr lang="en-US" sz="2000" b="1" dirty="0" smtClean="0"/>
              <a:t>:</a:t>
            </a:r>
            <a:endParaRPr lang="nl-NL" sz="2000" b="1" dirty="0"/>
          </a:p>
          <a:p>
            <a:pPr lvl="0"/>
            <a:endParaRPr lang="en-US" sz="2000" dirty="0" smtClean="0"/>
          </a:p>
          <a:p>
            <a:pPr marL="285750" lvl="0" indent="-285750">
              <a:buFont typeface="Arial" panose="020B0604020202020204" pitchFamily="34" charset="0"/>
              <a:buChar char="•"/>
            </a:pPr>
            <a:r>
              <a:rPr lang="en-US" sz="2000" dirty="0" err="1" smtClean="0"/>
              <a:t>Uniek</a:t>
            </a:r>
            <a:r>
              <a:rPr lang="en-US" sz="2000" dirty="0" smtClean="0"/>
              <a:t> </a:t>
            </a:r>
            <a:r>
              <a:rPr lang="en-US" sz="2000" dirty="0"/>
              <a:t>DNA </a:t>
            </a:r>
            <a:r>
              <a:rPr lang="en-US" sz="2000" dirty="0" smtClean="0"/>
              <a:t>(</a:t>
            </a:r>
            <a:r>
              <a:rPr lang="en-US" sz="2000" dirty="0" err="1" smtClean="0"/>
              <a:t>coderende</a:t>
            </a:r>
            <a:r>
              <a:rPr lang="en-US" sz="2000" dirty="0" smtClean="0"/>
              <a:t> </a:t>
            </a:r>
            <a:r>
              <a:rPr lang="en-US" sz="2000" dirty="0" err="1" smtClean="0"/>
              <a:t>genen</a:t>
            </a:r>
            <a:r>
              <a:rPr lang="en-US" sz="2000" dirty="0" smtClean="0"/>
              <a:t>, </a:t>
            </a:r>
            <a:r>
              <a:rPr lang="en-US" sz="2000" dirty="0" err="1" smtClean="0"/>
              <a:t>slechts</a:t>
            </a:r>
            <a:r>
              <a:rPr lang="en-US" sz="2000" dirty="0" smtClean="0"/>
              <a:t> </a:t>
            </a:r>
            <a:r>
              <a:rPr lang="en-US" sz="2000" dirty="0"/>
              <a:t>2% in </a:t>
            </a:r>
            <a:r>
              <a:rPr lang="en-US" sz="2000" dirty="0" err="1" smtClean="0"/>
              <a:t>humaan</a:t>
            </a:r>
            <a:r>
              <a:rPr lang="en-US" sz="2000" dirty="0" smtClean="0"/>
              <a:t> DNA)</a:t>
            </a:r>
            <a:endParaRPr lang="nl-NL" sz="2000" dirty="0"/>
          </a:p>
          <a:p>
            <a:pPr marL="285750" lvl="0" indent="-285750">
              <a:buFont typeface="Arial" panose="020B0604020202020204" pitchFamily="34" charset="0"/>
              <a:buChar char="•"/>
            </a:pPr>
            <a:r>
              <a:rPr lang="en-US" sz="2000" dirty="0" err="1" smtClean="0"/>
              <a:t>Uniek</a:t>
            </a:r>
            <a:r>
              <a:rPr lang="en-US" sz="2000" dirty="0" smtClean="0"/>
              <a:t> </a:t>
            </a:r>
            <a:r>
              <a:rPr lang="en-US" sz="2000" dirty="0" err="1" smtClean="0"/>
              <a:t>niet-coderend</a:t>
            </a:r>
            <a:r>
              <a:rPr lang="en-US" sz="2000" dirty="0" smtClean="0"/>
              <a:t> DNA (</a:t>
            </a:r>
            <a:r>
              <a:rPr lang="en-US" sz="2000" dirty="0" err="1" smtClean="0"/>
              <a:t>o.a</a:t>
            </a:r>
            <a:r>
              <a:rPr lang="en-US" sz="2000" dirty="0" smtClean="0"/>
              <a:t>. </a:t>
            </a:r>
            <a:r>
              <a:rPr lang="en-US" sz="2000" dirty="0" err="1" smtClean="0"/>
              <a:t>pseudogenen</a:t>
            </a:r>
            <a:r>
              <a:rPr lang="en-US" sz="2000" dirty="0" smtClean="0"/>
              <a:t>)</a:t>
            </a:r>
          </a:p>
          <a:p>
            <a:pPr marL="285750" lvl="0" indent="-285750">
              <a:buFont typeface="Arial" panose="020B0604020202020204" pitchFamily="34" charset="0"/>
              <a:buChar char="•"/>
            </a:pPr>
            <a:r>
              <a:rPr lang="en-US" sz="2000" dirty="0" err="1" smtClean="0"/>
              <a:t>Repetitief</a:t>
            </a:r>
            <a:r>
              <a:rPr lang="en-US" sz="2000" dirty="0" smtClean="0"/>
              <a:t> DNA (</a:t>
            </a:r>
            <a:r>
              <a:rPr lang="en-US" sz="2000" dirty="0" err="1" smtClean="0"/>
              <a:t>grootste</a:t>
            </a:r>
            <a:r>
              <a:rPr lang="en-US" sz="2000" dirty="0" smtClean="0"/>
              <a:t> </a:t>
            </a:r>
            <a:r>
              <a:rPr lang="en-US" sz="2000" dirty="0" err="1" smtClean="0"/>
              <a:t>deel</a:t>
            </a:r>
            <a:r>
              <a:rPr lang="en-US" sz="2000" dirty="0" smtClean="0"/>
              <a:t>)</a:t>
            </a:r>
            <a:endParaRPr lang="nl-NL" sz="2000" dirty="0"/>
          </a:p>
        </p:txBody>
      </p:sp>
      <p:pic>
        <p:nvPicPr>
          <p:cNvPr id="7"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476" r="4929" b="39192"/>
          <a:stretch/>
        </p:blipFill>
        <p:spPr>
          <a:xfrm>
            <a:off x="417600" y="3046596"/>
            <a:ext cx="6833869" cy="3344578"/>
          </a:xfrm>
          <a:prstGeom prst="rect">
            <a:avLst/>
          </a:prstGeom>
        </p:spPr>
      </p:pic>
      <p:sp>
        <p:nvSpPr>
          <p:cNvPr id="3" name="Rectangle 2"/>
          <p:cNvSpPr/>
          <p:nvPr/>
        </p:nvSpPr>
        <p:spPr>
          <a:xfrm>
            <a:off x="2804598" y="4052235"/>
            <a:ext cx="4427621" cy="2435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p:cNvSpPr/>
          <p:nvPr/>
        </p:nvSpPr>
        <p:spPr>
          <a:xfrm>
            <a:off x="3237736" y="3975233"/>
            <a:ext cx="1819175" cy="86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 name="Group 10"/>
          <p:cNvGrpSpPr/>
          <p:nvPr/>
        </p:nvGrpSpPr>
        <p:grpSpPr>
          <a:xfrm>
            <a:off x="3222523" y="4523876"/>
            <a:ext cx="5617115" cy="1963550"/>
            <a:chOff x="3189613" y="4523876"/>
            <a:chExt cx="5617115" cy="1963550"/>
          </a:xfrm>
        </p:grpSpPr>
        <p:sp>
          <p:nvSpPr>
            <p:cNvPr id="9" name="Content Placeholder 2"/>
            <p:cNvSpPr txBox="1">
              <a:spLocks/>
            </p:cNvSpPr>
            <p:nvPr/>
          </p:nvSpPr>
          <p:spPr>
            <a:xfrm>
              <a:off x="3189613" y="4523876"/>
              <a:ext cx="3552904" cy="19635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nl-NL" sz="2000" b="1" dirty="0" smtClean="0"/>
                <a:t>Satelliet DNA</a:t>
              </a:r>
            </a:p>
            <a:p>
              <a:pPr>
                <a:lnSpc>
                  <a:spcPct val="100000"/>
                </a:lnSpc>
              </a:pPr>
              <a:r>
                <a:rPr lang="nl-NL" sz="2000" dirty="0" smtClean="0"/>
                <a:t>~5% van humaan DNA</a:t>
              </a:r>
            </a:p>
            <a:p>
              <a:pPr>
                <a:lnSpc>
                  <a:spcPct val="100000"/>
                </a:lnSpc>
              </a:pPr>
              <a:r>
                <a:rPr lang="nl-NL" sz="2000" dirty="0" smtClean="0"/>
                <a:t>Heterochromatine </a:t>
              </a:r>
              <a:endParaRPr lang="nl-NL" sz="2000" dirty="0"/>
            </a:p>
            <a:p>
              <a:pPr>
                <a:lnSpc>
                  <a:spcPct val="100000"/>
                </a:lnSpc>
              </a:pPr>
              <a:r>
                <a:rPr lang="nl-NL" sz="2000" dirty="0" smtClean="0"/>
                <a:t>Veel </a:t>
              </a:r>
              <a:r>
                <a:rPr lang="nl-NL" sz="2000" dirty="0"/>
                <a:t>in centromeer en </a:t>
              </a:r>
              <a:r>
                <a:rPr lang="nl-NL" sz="2000" dirty="0" err="1"/>
                <a:t>telomeer</a:t>
              </a:r>
              <a:endParaRPr lang="nl-NL" sz="2000" dirty="0"/>
            </a:p>
            <a:p>
              <a:pPr>
                <a:lnSpc>
                  <a:spcPct val="100000"/>
                </a:lnSpc>
              </a:pPr>
              <a:r>
                <a:rPr lang="nl-NL" sz="2000" dirty="0" err="1" smtClean="0"/>
                <a:t>Repeats</a:t>
              </a:r>
              <a:r>
                <a:rPr lang="nl-NL" sz="2000" dirty="0" smtClean="0"/>
                <a:t> 10</a:t>
              </a:r>
              <a:r>
                <a:rPr lang="nl-NL" sz="2000" baseline="30000" dirty="0" smtClean="0"/>
                <a:t>5</a:t>
              </a:r>
              <a:r>
                <a:rPr lang="nl-NL" sz="2000" dirty="0" smtClean="0"/>
                <a:t>-10</a:t>
              </a:r>
              <a:r>
                <a:rPr lang="nl-NL" sz="2000" baseline="30000" dirty="0" smtClean="0"/>
                <a:t>6</a:t>
              </a:r>
              <a:r>
                <a:rPr lang="nl-NL" sz="2000" dirty="0" smtClean="0"/>
                <a:t> x</a:t>
              </a:r>
            </a:p>
            <a:p>
              <a:pPr>
                <a:lnSpc>
                  <a:spcPct val="100000"/>
                </a:lnSpc>
              </a:pPr>
              <a:r>
                <a:rPr lang="nl-NL" sz="2000" dirty="0" smtClean="0"/>
                <a:t>5-300 </a:t>
              </a:r>
              <a:r>
                <a:rPr lang="nl-NL" sz="2000" dirty="0" err="1" smtClean="0"/>
                <a:t>bp</a:t>
              </a:r>
              <a:r>
                <a:rPr lang="nl-NL" sz="2000" dirty="0" smtClean="0"/>
                <a:t>, verschilt per species</a:t>
              </a:r>
            </a:p>
            <a:p>
              <a:pPr>
                <a:lnSpc>
                  <a:spcPct val="100000"/>
                </a:lnSpc>
              </a:pPr>
              <a:endParaRPr lang="nl-NL" sz="2000" dirty="0" smtClean="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1478" y="4610500"/>
              <a:ext cx="2415250" cy="1780674"/>
            </a:xfrm>
            <a:prstGeom prst="rect">
              <a:avLst/>
            </a:prstGeom>
          </p:spPr>
        </p:pic>
      </p:grpSp>
      <p:sp>
        <p:nvSpPr>
          <p:cNvPr id="12" name="Tekstvak 11"/>
          <p:cNvSpPr txBox="1"/>
          <p:nvPr/>
        </p:nvSpPr>
        <p:spPr>
          <a:xfrm>
            <a:off x="6376811" y="6404773"/>
            <a:ext cx="1659118" cy="338554"/>
          </a:xfrm>
          <a:prstGeom prst="rect">
            <a:avLst/>
          </a:prstGeom>
          <a:noFill/>
        </p:spPr>
        <p:txBody>
          <a:bodyPr wrap="square" rtlCol="0">
            <a:spAutoFit/>
          </a:bodyPr>
          <a:lstStyle/>
          <a:p>
            <a:r>
              <a:rPr lang="nl-NL" sz="800" dirty="0" smtClean="0"/>
              <a:t>Pearson, </a:t>
            </a:r>
            <a:r>
              <a:rPr lang="nl-NL" sz="800" dirty="0" err="1" smtClean="0"/>
              <a:t>fig</a:t>
            </a:r>
            <a:r>
              <a:rPr lang="nl-NL" sz="800" dirty="0" smtClean="0"/>
              <a:t> 12-16</a:t>
            </a:r>
          </a:p>
          <a:p>
            <a:endParaRPr lang="nl-NL" sz="800" dirty="0"/>
          </a:p>
        </p:txBody>
      </p:sp>
    </p:spTree>
    <p:extLst>
      <p:ext uri="{BB962C8B-B14F-4D97-AF65-F5344CB8AC3E}">
        <p14:creationId xmlns:p14="http://schemas.microsoft.com/office/powerpoint/2010/main" val="94283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704" y="652749"/>
            <a:ext cx="8195290" cy="5909728"/>
          </a:xfrm>
          <a:prstGeom prst="rect">
            <a:avLst/>
          </a:prstGeom>
        </p:spPr>
      </p:pic>
      <p:sp>
        <p:nvSpPr>
          <p:cNvPr id="2" name="Title 1"/>
          <p:cNvSpPr>
            <a:spLocks noGrp="1"/>
          </p:cNvSpPr>
          <p:nvPr>
            <p:ph type="title"/>
          </p:nvPr>
        </p:nvSpPr>
        <p:spPr>
          <a:xfrm>
            <a:off x="330266" y="201496"/>
            <a:ext cx="2162677" cy="1117165"/>
          </a:xfrm>
        </p:spPr>
        <p:txBody>
          <a:bodyPr>
            <a:normAutofit/>
          </a:bodyPr>
          <a:lstStyle/>
          <a:p>
            <a:r>
              <a:rPr lang="nl-NL" sz="3200" b="1" dirty="0" smtClean="0">
                <a:solidFill>
                  <a:schemeClr val="accent2"/>
                </a:solidFill>
                <a:latin typeface="+mn-lt"/>
              </a:rPr>
              <a:t>Repetitief DNA</a:t>
            </a:r>
            <a:endParaRPr lang="nl-NL" sz="3200" b="1" dirty="0">
              <a:solidFill>
                <a:schemeClr val="accent2"/>
              </a:solidFill>
              <a:latin typeface="+mn-lt"/>
            </a:endParaRPr>
          </a:p>
        </p:txBody>
      </p:sp>
    </p:spTree>
    <p:extLst>
      <p:ext uri="{BB962C8B-B14F-4D97-AF65-F5344CB8AC3E}">
        <p14:creationId xmlns:p14="http://schemas.microsoft.com/office/powerpoint/2010/main" val="2088637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482" y="223189"/>
            <a:ext cx="2611152" cy="1882935"/>
          </a:xfrm>
          <a:prstGeom prst="rect">
            <a:avLst/>
          </a:prstGeom>
        </p:spPr>
      </p:pic>
      <p:sp>
        <p:nvSpPr>
          <p:cNvPr id="2" name="Title 1"/>
          <p:cNvSpPr>
            <a:spLocks noGrp="1"/>
          </p:cNvSpPr>
          <p:nvPr>
            <p:ph type="title"/>
          </p:nvPr>
        </p:nvSpPr>
        <p:spPr>
          <a:xfrm>
            <a:off x="330265" y="201496"/>
            <a:ext cx="6236135" cy="909465"/>
          </a:xfrm>
        </p:spPr>
        <p:txBody>
          <a:bodyPr>
            <a:normAutofit/>
          </a:bodyPr>
          <a:lstStyle/>
          <a:p>
            <a:r>
              <a:rPr lang="nl-NL" sz="3200" b="1" dirty="0" err="1" smtClean="0">
                <a:solidFill>
                  <a:schemeClr val="accent2"/>
                </a:solidFill>
                <a:latin typeface="+mn-lt"/>
              </a:rPr>
              <a:t>Repetitive</a:t>
            </a:r>
            <a:r>
              <a:rPr lang="nl-NL" sz="3200" b="1" dirty="0" smtClean="0">
                <a:solidFill>
                  <a:schemeClr val="accent2"/>
                </a:solidFill>
                <a:latin typeface="+mn-lt"/>
              </a:rPr>
              <a:t> DNA -  Tandem </a:t>
            </a:r>
            <a:r>
              <a:rPr lang="nl-NL" sz="3200" b="1" dirty="0" err="1" smtClean="0">
                <a:solidFill>
                  <a:schemeClr val="accent2"/>
                </a:solidFill>
                <a:latin typeface="+mn-lt"/>
              </a:rPr>
              <a:t>repeats</a:t>
            </a:r>
            <a:r>
              <a:rPr lang="nl-NL" sz="3200" b="1" dirty="0" smtClean="0">
                <a:solidFill>
                  <a:schemeClr val="accent2"/>
                </a:solidFill>
                <a:latin typeface="+mn-lt"/>
              </a:rPr>
              <a:t/>
            </a:r>
            <a:br>
              <a:rPr lang="nl-NL" sz="3200" b="1" dirty="0" smtClean="0">
                <a:solidFill>
                  <a:schemeClr val="accent2"/>
                </a:solidFill>
                <a:latin typeface="+mn-lt"/>
              </a:rPr>
            </a:br>
            <a:r>
              <a:rPr lang="nl-NL" sz="2700" b="1" dirty="0" smtClean="0">
                <a:latin typeface="+mn-lt"/>
              </a:rPr>
              <a:t>Tandem – </a:t>
            </a:r>
            <a:r>
              <a:rPr lang="nl-NL" sz="2700" b="1" dirty="0" err="1" smtClean="0">
                <a:latin typeface="+mn-lt"/>
              </a:rPr>
              <a:t>repeats</a:t>
            </a:r>
            <a:r>
              <a:rPr lang="nl-NL" sz="2700" b="1" dirty="0" smtClean="0">
                <a:latin typeface="+mn-lt"/>
              </a:rPr>
              <a:t> direct achter elkaar</a:t>
            </a:r>
            <a:endParaRPr lang="nl-NL" sz="2700" b="1" dirty="0">
              <a:latin typeface="+mn-lt"/>
            </a:endParaRPr>
          </a:p>
        </p:txBody>
      </p:sp>
      <p:sp>
        <p:nvSpPr>
          <p:cNvPr id="5" name="Rounded Rectangle 4"/>
          <p:cNvSpPr/>
          <p:nvPr/>
        </p:nvSpPr>
        <p:spPr>
          <a:xfrm>
            <a:off x="6189045" y="1340354"/>
            <a:ext cx="1655545" cy="85664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322736" y="1418407"/>
            <a:ext cx="5791401" cy="4708981"/>
          </a:xfrm>
          <a:prstGeom prst="rect">
            <a:avLst/>
          </a:prstGeom>
          <a:noFill/>
        </p:spPr>
        <p:txBody>
          <a:bodyPr wrap="square" rtlCol="0">
            <a:spAutoFit/>
          </a:bodyPr>
          <a:lstStyle/>
          <a:p>
            <a:r>
              <a:rPr lang="nl-NL" sz="2000" b="1" dirty="0" smtClean="0"/>
              <a:t>Multiple copy </a:t>
            </a:r>
            <a:r>
              <a:rPr lang="nl-NL" sz="2000" b="1" dirty="0" err="1" smtClean="0"/>
              <a:t>genes</a:t>
            </a:r>
            <a:r>
              <a:rPr lang="nl-NL" sz="2000" b="1" dirty="0" smtClean="0"/>
              <a:t>:</a:t>
            </a:r>
          </a:p>
          <a:p>
            <a:pPr marL="342900" indent="-73025">
              <a:buFont typeface="Arial" panose="020B0604020202020204" pitchFamily="34" charset="0"/>
              <a:buChar char="•"/>
            </a:pPr>
            <a:r>
              <a:rPr lang="nl-NL" sz="2000" dirty="0"/>
              <a:t>	</a:t>
            </a:r>
            <a:r>
              <a:rPr lang="nl-NL" sz="2000" dirty="0" smtClean="0"/>
              <a:t>Gedupliceerde genen zoals bv. het </a:t>
            </a:r>
          </a:p>
          <a:p>
            <a:r>
              <a:rPr lang="nl-NL" sz="2000" dirty="0"/>
              <a:t>	</a:t>
            </a:r>
            <a:r>
              <a:rPr lang="nl-NL" sz="2000" dirty="0" smtClean="0"/>
              <a:t>DNA coderend voor </a:t>
            </a:r>
            <a:r>
              <a:rPr lang="nl-NL" sz="2000" dirty="0" err="1" smtClean="0"/>
              <a:t>ribosomaal</a:t>
            </a:r>
            <a:r>
              <a:rPr lang="nl-NL" sz="2000" dirty="0" smtClean="0"/>
              <a:t> RNA</a:t>
            </a:r>
          </a:p>
          <a:p>
            <a:endParaRPr lang="nl-NL" sz="2000" dirty="0"/>
          </a:p>
          <a:p>
            <a:r>
              <a:rPr lang="nl-NL" sz="2000" b="1" dirty="0" err="1" smtClean="0"/>
              <a:t>VNTRs</a:t>
            </a:r>
            <a:r>
              <a:rPr lang="nl-NL" sz="2000" b="1" dirty="0" smtClean="0"/>
              <a:t> (</a:t>
            </a:r>
            <a:r>
              <a:rPr lang="nl-NL" sz="2000" b="1" dirty="0" err="1" smtClean="0"/>
              <a:t>Variable</a:t>
            </a:r>
            <a:r>
              <a:rPr lang="nl-NL" sz="2000" b="1" dirty="0" smtClean="0"/>
              <a:t> </a:t>
            </a:r>
            <a:r>
              <a:rPr lang="nl-NL" sz="2000" b="1" dirty="0" err="1" smtClean="0"/>
              <a:t>Number</a:t>
            </a:r>
            <a:r>
              <a:rPr lang="nl-NL" sz="2000" b="1" dirty="0" smtClean="0"/>
              <a:t> of Tandem </a:t>
            </a:r>
            <a:r>
              <a:rPr lang="nl-NL" sz="2000" b="1" dirty="0" err="1" smtClean="0"/>
              <a:t>Repeats</a:t>
            </a:r>
            <a:r>
              <a:rPr lang="nl-NL" sz="2000" b="1" dirty="0" smtClean="0"/>
              <a:t>):</a:t>
            </a:r>
          </a:p>
          <a:p>
            <a:pPr marL="342900" indent="-73025">
              <a:buFont typeface="Arial" panose="020B0604020202020204" pitchFamily="34" charset="0"/>
              <a:buChar char="•"/>
            </a:pPr>
            <a:r>
              <a:rPr lang="nl-NL" sz="2000" dirty="0"/>
              <a:t>	</a:t>
            </a:r>
            <a:r>
              <a:rPr lang="nl-NL" sz="2000" dirty="0" err="1"/>
              <a:t>Minisatellites</a:t>
            </a:r>
            <a:r>
              <a:rPr lang="nl-NL" sz="2000" dirty="0"/>
              <a:t> </a:t>
            </a:r>
            <a:r>
              <a:rPr lang="nl-NL" sz="2000" dirty="0" smtClean="0"/>
              <a:t>genoemd</a:t>
            </a:r>
          </a:p>
          <a:p>
            <a:pPr marL="342900" indent="-73025">
              <a:buFont typeface="Arial" panose="020B0604020202020204" pitchFamily="34" charset="0"/>
              <a:buChar char="•"/>
            </a:pPr>
            <a:r>
              <a:rPr lang="nl-NL" sz="2000" dirty="0"/>
              <a:t>	</a:t>
            </a:r>
            <a:r>
              <a:rPr lang="nl-NL" sz="2000" dirty="0" err="1" smtClean="0"/>
              <a:t>Repeats</a:t>
            </a:r>
            <a:r>
              <a:rPr lang="nl-NL" sz="2000" dirty="0" smtClean="0"/>
              <a:t> van 15-100 </a:t>
            </a:r>
            <a:r>
              <a:rPr lang="nl-NL" sz="2000" dirty="0" err="1" smtClean="0"/>
              <a:t>bp</a:t>
            </a:r>
            <a:r>
              <a:rPr lang="nl-NL" sz="2000" dirty="0" smtClean="0"/>
              <a:t> lang</a:t>
            </a:r>
          </a:p>
          <a:p>
            <a:pPr marL="342900" indent="-73025">
              <a:buFont typeface="Arial" panose="020B0604020202020204" pitchFamily="34" charset="0"/>
              <a:buChar char="•"/>
            </a:pPr>
            <a:r>
              <a:rPr lang="nl-NL" sz="2000" dirty="0"/>
              <a:t>	</a:t>
            </a:r>
            <a:r>
              <a:rPr lang="nl-NL" sz="2000" dirty="0" smtClean="0"/>
              <a:t>In </a:t>
            </a:r>
            <a:r>
              <a:rPr lang="nl-NL" sz="2000" dirty="0" err="1" smtClean="0"/>
              <a:t>euchromatine</a:t>
            </a:r>
            <a:r>
              <a:rPr lang="nl-NL" sz="2000" dirty="0" smtClean="0"/>
              <a:t> (in en tussen genen)</a:t>
            </a:r>
          </a:p>
          <a:p>
            <a:pPr marL="342900" indent="-73025">
              <a:buFont typeface="Arial" panose="020B0604020202020204" pitchFamily="34" charset="0"/>
              <a:buChar char="•"/>
            </a:pPr>
            <a:r>
              <a:rPr lang="nl-NL" sz="2000" dirty="0"/>
              <a:t>	</a:t>
            </a:r>
            <a:r>
              <a:rPr lang="nl-NL" sz="2000" dirty="0" smtClean="0"/>
              <a:t>Aantal </a:t>
            </a:r>
            <a:r>
              <a:rPr lang="nl-NL" sz="2000" dirty="0" err="1" smtClean="0"/>
              <a:t>repeats</a:t>
            </a:r>
            <a:r>
              <a:rPr lang="nl-NL" sz="2000" dirty="0" smtClean="0"/>
              <a:t> verschilt per individu</a:t>
            </a:r>
          </a:p>
          <a:p>
            <a:endParaRPr lang="nl-NL" sz="2000" dirty="0"/>
          </a:p>
          <a:p>
            <a:r>
              <a:rPr lang="nl-NL" sz="2000" b="1" dirty="0" err="1" smtClean="0"/>
              <a:t>STRs</a:t>
            </a:r>
            <a:r>
              <a:rPr lang="nl-NL" sz="2000" b="1" dirty="0" smtClean="0"/>
              <a:t> (Short Tandem </a:t>
            </a:r>
            <a:r>
              <a:rPr lang="nl-NL" sz="2000" b="1" dirty="0" err="1" smtClean="0"/>
              <a:t>Repeats</a:t>
            </a:r>
            <a:r>
              <a:rPr lang="nl-NL" sz="2000" b="1" dirty="0" smtClean="0"/>
              <a:t>):</a:t>
            </a:r>
          </a:p>
          <a:p>
            <a:pPr marL="342900" indent="-73025">
              <a:buFont typeface="Arial" panose="020B0604020202020204" pitchFamily="34" charset="0"/>
              <a:buChar char="•"/>
            </a:pPr>
            <a:r>
              <a:rPr lang="nl-NL" sz="2000" dirty="0"/>
              <a:t>	</a:t>
            </a:r>
            <a:r>
              <a:rPr lang="nl-NL" sz="2000" dirty="0" err="1" smtClean="0"/>
              <a:t>Microsatellites</a:t>
            </a:r>
            <a:r>
              <a:rPr lang="nl-NL" sz="2000" dirty="0" smtClean="0"/>
              <a:t> genoemd</a:t>
            </a:r>
          </a:p>
          <a:p>
            <a:pPr marL="342900" indent="-73025">
              <a:buFont typeface="Arial" panose="020B0604020202020204" pitchFamily="34" charset="0"/>
              <a:buChar char="•"/>
            </a:pPr>
            <a:r>
              <a:rPr lang="nl-NL" sz="2000" dirty="0"/>
              <a:t>	</a:t>
            </a:r>
            <a:r>
              <a:rPr lang="nl-NL" sz="2000" dirty="0" err="1" smtClean="0"/>
              <a:t>Repeats</a:t>
            </a:r>
            <a:r>
              <a:rPr lang="nl-NL" sz="2000" dirty="0" smtClean="0"/>
              <a:t> van 2-5 </a:t>
            </a:r>
            <a:r>
              <a:rPr lang="nl-NL" sz="2000" dirty="0" err="1" smtClean="0"/>
              <a:t>bp</a:t>
            </a:r>
            <a:r>
              <a:rPr lang="nl-NL" sz="2000" dirty="0" smtClean="0"/>
              <a:t> lang</a:t>
            </a:r>
          </a:p>
          <a:p>
            <a:pPr marL="342900" indent="-73025">
              <a:buFont typeface="Arial" panose="020B0604020202020204" pitchFamily="34" charset="0"/>
              <a:buChar char="•"/>
            </a:pPr>
            <a:r>
              <a:rPr lang="nl-NL" sz="2000" dirty="0" smtClean="0"/>
              <a:t>	Aantal </a:t>
            </a:r>
            <a:r>
              <a:rPr lang="nl-NL" sz="2000" dirty="0" err="1" smtClean="0"/>
              <a:t>repeats</a:t>
            </a:r>
            <a:r>
              <a:rPr lang="nl-NL" sz="2000" dirty="0" smtClean="0"/>
              <a:t> verschilt per individu</a:t>
            </a:r>
          </a:p>
          <a:p>
            <a:r>
              <a:rPr lang="nl-NL" sz="2000" dirty="0"/>
              <a:t>	</a:t>
            </a:r>
            <a:r>
              <a:rPr lang="nl-NL" sz="2000" dirty="0" smtClean="0"/>
              <a:t> </a:t>
            </a:r>
            <a:endParaRPr lang="nl-NL" sz="2000" dirty="0"/>
          </a:p>
        </p:txBody>
      </p:sp>
      <p:sp>
        <p:nvSpPr>
          <p:cNvPr id="6" name="Rechthoek 5"/>
          <p:cNvSpPr/>
          <p:nvPr/>
        </p:nvSpPr>
        <p:spPr>
          <a:xfrm>
            <a:off x="5133110" y="5596489"/>
            <a:ext cx="3359728" cy="461665"/>
          </a:xfrm>
          <a:prstGeom prst="rect">
            <a:avLst/>
          </a:prstGeom>
        </p:spPr>
        <p:txBody>
          <a:bodyPr wrap="square">
            <a:spAutoFit/>
          </a:bodyPr>
          <a:lstStyle/>
          <a:p>
            <a:pPr algn="r"/>
            <a:r>
              <a:rPr lang="nl-NL" sz="2400" dirty="0" smtClean="0">
                <a:hlinkClick r:id="rId4"/>
              </a:rPr>
              <a:t>STR in </a:t>
            </a:r>
            <a:r>
              <a:rPr lang="nl-NL" sz="2400" dirty="0" err="1" smtClean="0">
                <a:hlinkClick r:id="rId4"/>
              </a:rPr>
              <a:t>forensics</a:t>
            </a:r>
            <a:r>
              <a:rPr lang="nl-NL" sz="2400" dirty="0" smtClean="0">
                <a:hlinkClick r:id="rId4"/>
              </a:rPr>
              <a:t>, filmpje </a:t>
            </a:r>
            <a:endParaRPr lang="nl-NL" sz="2400" dirty="0"/>
          </a:p>
        </p:txBody>
      </p:sp>
      <p:sp>
        <p:nvSpPr>
          <p:cNvPr id="7" name="Rechthoek 6"/>
          <p:cNvSpPr/>
          <p:nvPr/>
        </p:nvSpPr>
        <p:spPr>
          <a:xfrm>
            <a:off x="2590800" y="6136133"/>
            <a:ext cx="5964384" cy="400110"/>
          </a:xfrm>
          <a:prstGeom prst="rect">
            <a:avLst/>
          </a:prstGeom>
        </p:spPr>
        <p:txBody>
          <a:bodyPr wrap="square">
            <a:spAutoFit/>
          </a:bodyPr>
          <a:lstStyle/>
          <a:p>
            <a:pPr algn="r"/>
            <a:r>
              <a:rPr lang="nl-NL" sz="2000" dirty="0" smtClean="0">
                <a:hlinkClick r:id="rId5"/>
              </a:rPr>
              <a:t>How does </a:t>
            </a:r>
            <a:r>
              <a:rPr lang="nl-NL" sz="2000" dirty="0" err="1" smtClean="0">
                <a:hlinkClick r:id="rId5"/>
              </a:rPr>
              <a:t>fingerprinting</a:t>
            </a:r>
            <a:r>
              <a:rPr lang="nl-NL" sz="2000" dirty="0" smtClean="0">
                <a:hlinkClick r:id="rId5"/>
              </a:rPr>
              <a:t> </a:t>
            </a:r>
            <a:r>
              <a:rPr lang="nl-NL" sz="2000" dirty="0" err="1" smtClean="0">
                <a:hlinkClick r:id="rId5"/>
              </a:rPr>
              <a:t>work</a:t>
            </a:r>
            <a:r>
              <a:rPr lang="nl-NL" sz="2000" dirty="0" smtClean="0">
                <a:hlinkClick r:id="rId5"/>
              </a:rPr>
              <a:t> – </a:t>
            </a:r>
            <a:r>
              <a:rPr lang="nl-NL" sz="2000" dirty="0" err="1" smtClean="0">
                <a:hlinkClick r:id="rId5"/>
              </a:rPr>
              <a:t>Scrapbook</a:t>
            </a:r>
            <a:r>
              <a:rPr lang="nl-NL" sz="2000" dirty="0" smtClean="0">
                <a:hlinkClick r:id="rId5"/>
              </a:rPr>
              <a:t> 5’</a:t>
            </a:r>
            <a:endParaRPr lang="nl-NL" sz="2000" dirty="0"/>
          </a:p>
        </p:txBody>
      </p:sp>
    </p:spTree>
    <p:extLst>
      <p:ext uri="{BB962C8B-B14F-4D97-AF65-F5344CB8AC3E}">
        <p14:creationId xmlns:p14="http://schemas.microsoft.com/office/powerpoint/2010/main" val="39009735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71482" y="771830"/>
            <a:ext cx="2611152" cy="1882935"/>
          </a:xfrm>
          <a:prstGeom prst="rect">
            <a:avLst/>
          </a:prstGeom>
        </p:spPr>
      </p:pic>
      <p:sp>
        <p:nvSpPr>
          <p:cNvPr id="2" name="Title 1"/>
          <p:cNvSpPr>
            <a:spLocks noGrp="1"/>
          </p:cNvSpPr>
          <p:nvPr>
            <p:ph type="title"/>
          </p:nvPr>
        </p:nvSpPr>
        <p:spPr>
          <a:xfrm>
            <a:off x="330265" y="246151"/>
            <a:ext cx="6387625" cy="882509"/>
          </a:xfrm>
        </p:spPr>
        <p:txBody>
          <a:bodyPr>
            <a:noAutofit/>
          </a:bodyPr>
          <a:lstStyle/>
          <a:p>
            <a:r>
              <a:rPr lang="nl-NL" sz="3200" b="1" dirty="0" err="1" smtClean="0">
                <a:solidFill>
                  <a:schemeClr val="accent2"/>
                </a:solidFill>
                <a:latin typeface="+mn-lt"/>
              </a:rPr>
              <a:t>Repetitive</a:t>
            </a:r>
            <a:r>
              <a:rPr lang="nl-NL" sz="3200" b="1" dirty="0" smtClean="0">
                <a:solidFill>
                  <a:schemeClr val="accent2"/>
                </a:solidFill>
                <a:latin typeface="+mn-lt"/>
              </a:rPr>
              <a:t> DNA - </a:t>
            </a:r>
            <a:r>
              <a:rPr lang="nl-NL" sz="3200" b="1" dirty="0" err="1" smtClean="0">
                <a:solidFill>
                  <a:schemeClr val="accent2"/>
                </a:solidFill>
                <a:latin typeface="+mn-lt"/>
              </a:rPr>
              <a:t>Interspersed</a:t>
            </a:r>
            <a:r>
              <a:rPr lang="nl-NL" sz="3200" b="1" dirty="0" smtClean="0">
                <a:solidFill>
                  <a:schemeClr val="accent2"/>
                </a:solidFill>
                <a:latin typeface="+mn-lt"/>
              </a:rPr>
              <a:t> </a:t>
            </a:r>
            <a:r>
              <a:rPr lang="nl-NL" sz="3200" b="1" dirty="0" err="1" smtClean="0">
                <a:solidFill>
                  <a:schemeClr val="accent2"/>
                </a:solidFill>
                <a:latin typeface="+mn-lt"/>
              </a:rPr>
              <a:t>transposed</a:t>
            </a:r>
            <a:r>
              <a:rPr lang="nl-NL" sz="3200" b="1" dirty="0" smtClean="0">
                <a:solidFill>
                  <a:schemeClr val="accent2"/>
                </a:solidFill>
                <a:latin typeface="+mn-lt"/>
              </a:rPr>
              <a:t> </a:t>
            </a:r>
            <a:r>
              <a:rPr lang="nl-NL" sz="3200" b="1" dirty="0" err="1" smtClean="0">
                <a:solidFill>
                  <a:schemeClr val="accent2"/>
                </a:solidFill>
                <a:latin typeface="+mn-lt"/>
              </a:rPr>
              <a:t>sequences</a:t>
            </a:r>
            <a:endParaRPr lang="nl-NL" sz="3200" b="1" dirty="0">
              <a:solidFill>
                <a:schemeClr val="accent2"/>
              </a:solidFill>
              <a:latin typeface="+mn-lt"/>
            </a:endParaRPr>
          </a:p>
        </p:txBody>
      </p:sp>
      <p:sp>
        <p:nvSpPr>
          <p:cNvPr id="5" name="Rounded Rectangle 4"/>
          <p:cNvSpPr/>
          <p:nvPr/>
        </p:nvSpPr>
        <p:spPr>
          <a:xfrm>
            <a:off x="7834964" y="1540043"/>
            <a:ext cx="1197485" cy="12056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330265" y="1255535"/>
            <a:ext cx="5569089" cy="1446550"/>
          </a:xfrm>
          <a:prstGeom prst="rect">
            <a:avLst/>
          </a:prstGeom>
          <a:noFill/>
        </p:spPr>
        <p:txBody>
          <a:bodyPr wrap="square" rtlCol="0">
            <a:spAutoFit/>
          </a:bodyPr>
          <a:lstStyle/>
          <a:p>
            <a:r>
              <a:rPr lang="nl-NL" sz="2200" dirty="0" smtClean="0"/>
              <a:t>Repetitieve sequenties die niet tandem georganiseerd zijn, maar verdeeld zijn door het hele genoom (zie ook Hs 15)</a:t>
            </a:r>
          </a:p>
          <a:p>
            <a:endParaRPr lang="nl-NL" sz="2200" b="1" dirty="0"/>
          </a:p>
        </p:txBody>
      </p:sp>
      <p:sp>
        <p:nvSpPr>
          <p:cNvPr id="9" name="Text Placeholder 7"/>
          <p:cNvSpPr txBox="1">
            <a:spLocks/>
          </p:cNvSpPr>
          <p:nvPr/>
        </p:nvSpPr>
        <p:spPr>
          <a:xfrm>
            <a:off x="408462" y="2999393"/>
            <a:ext cx="3868340" cy="423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2400" b="1" dirty="0" err="1"/>
              <a:t>SINEs</a:t>
            </a:r>
            <a:endParaRPr lang="nl-NL" sz="2400" dirty="0"/>
          </a:p>
        </p:txBody>
      </p:sp>
      <p:sp>
        <p:nvSpPr>
          <p:cNvPr id="10" name="Content Placeholder 6"/>
          <p:cNvSpPr txBox="1">
            <a:spLocks/>
          </p:cNvSpPr>
          <p:nvPr/>
        </p:nvSpPr>
        <p:spPr>
          <a:xfrm>
            <a:off x="408462" y="3676728"/>
            <a:ext cx="3868340" cy="2618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dirty="0"/>
              <a:t>Short </a:t>
            </a:r>
            <a:r>
              <a:rPr lang="nl-NL" sz="2000" dirty="0" err="1"/>
              <a:t>Interspersed</a:t>
            </a:r>
            <a:r>
              <a:rPr lang="nl-NL" sz="2000" dirty="0"/>
              <a:t> </a:t>
            </a:r>
            <a:r>
              <a:rPr lang="nl-NL" sz="2000" dirty="0" err="1" smtClean="0"/>
              <a:t>Elements</a:t>
            </a:r>
            <a:endParaRPr lang="nl-NL" sz="2000" dirty="0" smtClean="0"/>
          </a:p>
          <a:p>
            <a:r>
              <a:rPr lang="nl-NL" sz="2000" dirty="0" smtClean="0"/>
              <a:t>13% van het humane genoom</a:t>
            </a:r>
          </a:p>
          <a:p>
            <a:pPr marL="269875"/>
            <a:r>
              <a:rPr lang="nl-NL" sz="2000" dirty="0"/>
              <a:t>Grootte &lt; 500 </a:t>
            </a:r>
            <a:r>
              <a:rPr lang="nl-NL" sz="2000" dirty="0" err="1" smtClean="0"/>
              <a:t>bp</a:t>
            </a:r>
            <a:endParaRPr lang="nl-NL" sz="2000" dirty="0" smtClean="0"/>
          </a:p>
          <a:p>
            <a:pPr marL="269875"/>
            <a:r>
              <a:rPr lang="nl-NL" sz="2000" dirty="0" err="1" smtClean="0"/>
              <a:t>Repeated</a:t>
            </a:r>
            <a:r>
              <a:rPr lang="nl-NL" sz="2000" dirty="0" smtClean="0"/>
              <a:t> &gt; 1.500.000 x over het hele genoom</a:t>
            </a:r>
          </a:p>
          <a:p>
            <a:pPr marL="269875"/>
            <a:r>
              <a:rPr lang="nl-NL" sz="2000" dirty="0" smtClean="0"/>
              <a:t>Bv. Alu-familie</a:t>
            </a:r>
          </a:p>
          <a:p>
            <a:pPr marL="269875"/>
            <a:endParaRPr lang="nl-NL" sz="2000" dirty="0"/>
          </a:p>
        </p:txBody>
      </p:sp>
      <p:sp>
        <p:nvSpPr>
          <p:cNvPr id="11" name="Text Placeholder 8"/>
          <p:cNvSpPr txBox="1">
            <a:spLocks/>
          </p:cNvSpPr>
          <p:nvPr/>
        </p:nvSpPr>
        <p:spPr>
          <a:xfrm>
            <a:off x="4407770" y="2999393"/>
            <a:ext cx="3887391" cy="4235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2400" b="1" dirty="0" err="1"/>
              <a:t>LINEs</a:t>
            </a:r>
            <a:endParaRPr lang="nl-NL" sz="2400" dirty="0"/>
          </a:p>
        </p:txBody>
      </p:sp>
      <p:sp>
        <p:nvSpPr>
          <p:cNvPr id="12" name="Content Placeholder 9"/>
          <p:cNvSpPr txBox="1">
            <a:spLocks/>
          </p:cNvSpPr>
          <p:nvPr/>
        </p:nvSpPr>
        <p:spPr>
          <a:xfrm>
            <a:off x="4407770" y="3676728"/>
            <a:ext cx="3887391" cy="26181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000" dirty="0"/>
              <a:t>Long </a:t>
            </a:r>
            <a:r>
              <a:rPr lang="nl-NL" sz="2000" dirty="0" err="1"/>
              <a:t>Interspersed</a:t>
            </a:r>
            <a:r>
              <a:rPr lang="nl-NL" sz="2000" dirty="0"/>
              <a:t> </a:t>
            </a:r>
            <a:r>
              <a:rPr lang="nl-NL" sz="2000" dirty="0" err="1" smtClean="0"/>
              <a:t>Elements</a:t>
            </a:r>
            <a:endParaRPr lang="nl-NL" sz="2000" dirty="0" smtClean="0"/>
          </a:p>
          <a:p>
            <a:r>
              <a:rPr lang="nl-NL" sz="2000" dirty="0" smtClean="0"/>
              <a:t>21% van het humane genoom</a:t>
            </a:r>
          </a:p>
          <a:p>
            <a:r>
              <a:rPr lang="nl-NL" sz="2000" dirty="0" smtClean="0"/>
              <a:t>Grootte ~ 6000 </a:t>
            </a:r>
            <a:r>
              <a:rPr lang="nl-NL" sz="2000" dirty="0" err="1" smtClean="0"/>
              <a:t>bp</a:t>
            </a:r>
            <a:endParaRPr lang="nl-NL" sz="2000" dirty="0" smtClean="0"/>
          </a:p>
          <a:p>
            <a:r>
              <a:rPr lang="nl-NL" sz="2000" dirty="0" err="1" smtClean="0"/>
              <a:t>Repeated</a:t>
            </a:r>
            <a:r>
              <a:rPr lang="nl-NL" sz="2000" dirty="0" smtClean="0"/>
              <a:t> ~ 850.000 x over het hele genoom</a:t>
            </a:r>
          </a:p>
          <a:p>
            <a:r>
              <a:rPr lang="nl-NL" sz="2000" dirty="0" smtClean="0"/>
              <a:t>Bv. L1 familie</a:t>
            </a:r>
          </a:p>
          <a:p>
            <a:pPr marL="0" indent="0">
              <a:buFont typeface="Arial" panose="020B0604020202020204" pitchFamily="34" charset="0"/>
              <a:buNone/>
            </a:pPr>
            <a:endParaRPr lang="nl-NL" sz="2000" dirty="0" smtClean="0"/>
          </a:p>
        </p:txBody>
      </p:sp>
    </p:spTree>
    <p:extLst>
      <p:ext uri="{BB962C8B-B14F-4D97-AF65-F5344CB8AC3E}">
        <p14:creationId xmlns:p14="http://schemas.microsoft.com/office/powerpoint/2010/main" val="6551762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628650" y="2933365"/>
            <a:ext cx="6939116" cy="1200329"/>
          </a:xfrm>
          <a:prstGeom prst="rect">
            <a:avLst/>
          </a:prstGeom>
          <a:noFill/>
        </p:spPr>
        <p:txBody>
          <a:bodyPr wrap="square" rtlCol="0">
            <a:spAutoFit/>
          </a:bodyPr>
          <a:lstStyle/>
          <a:p>
            <a:pPr>
              <a:tabLst>
                <a:tab pos="266700" algn="l"/>
              </a:tabLst>
            </a:pPr>
            <a:r>
              <a:rPr lang="nl-NL" sz="2400" dirty="0" smtClean="0"/>
              <a:t>- 	5 open vragen om in groepjes te beantwoorden, en 	MC vragen / </a:t>
            </a:r>
            <a:r>
              <a:rPr lang="nl-NL" sz="2400" dirty="0" err="1" smtClean="0"/>
              <a:t>waar,niet</a:t>
            </a:r>
            <a:r>
              <a:rPr lang="nl-NL" sz="2400" dirty="0" smtClean="0"/>
              <a:t> waar</a:t>
            </a:r>
          </a:p>
          <a:p>
            <a:pPr>
              <a:tabLst>
                <a:tab pos="266700" algn="l"/>
              </a:tabLst>
            </a:pPr>
            <a:r>
              <a:rPr lang="nl-NL" sz="2400" dirty="0" smtClean="0"/>
              <a:t>- 	12 minuten de tijd, daarna plenair behandeld</a:t>
            </a:r>
            <a:endParaRPr lang="nl-NL" sz="2400" dirty="0"/>
          </a:p>
        </p:txBody>
      </p:sp>
      <p:sp>
        <p:nvSpPr>
          <p:cNvPr id="3" name="Titel 2"/>
          <p:cNvSpPr txBox="1">
            <a:spLocks/>
          </p:cNvSpPr>
          <p:nvPr/>
        </p:nvSpPr>
        <p:spPr>
          <a:xfrm>
            <a:off x="628650" y="365127"/>
            <a:ext cx="7886700" cy="68402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b="1" dirty="0" smtClean="0">
                <a:solidFill>
                  <a:schemeClr val="accent2"/>
                </a:solidFill>
                <a:latin typeface="+mn-lt"/>
              </a:rPr>
              <a:t>Vragen</a:t>
            </a:r>
            <a:endParaRPr lang="nl-NL" b="1" dirty="0">
              <a:solidFill>
                <a:schemeClr val="accent2"/>
              </a:solidFill>
              <a:latin typeface="+mn-lt"/>
            </a:endParaRPr>
          </a:p>
        </p:txBody>
      </p:sp>
      <p:pic>
        <p:nvPicPr>
          <p:cNvPr id="1026" name="Picture 2" descr="Spaghetti naturel sous vide - AARDAPPEL, PASTA EN RIJ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993" y="175634"/>
            <a:ext cx="2486025" cy="248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35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677141" y="1254187"/>
            <a:ext cx="7911966" cy="2031325"/>
          </a:xfrm>
          <a:prstGeom prst="rect">
            <a:avLst/>
          </a:prstGeom>
        </p:spPr>
        <p:txBody>
          <a:bodyPr wrap="square">
            <a:spAutoFit/>
          </a:bodyPr>
          <a:lstStyle/>
          <a:p>
            <a:pPr marL="269875" indent="-269875">
              <a:spcAft>
                <a:spcPts val="0"/>
              </a:spcAft>
            </a:pPr>
            <a:r>
              <a:rPr lang="nl-NL" dirty="0" smtClean="0">
                <a:latin typeface="Calibri" panose="020F0502020204030204" pitchFamily="34" charset="0"/>
                <a:ea typeface="Times New Roman" panose="02020603050405020304" pitchFamily="18" charset="0"/>
                <a:cs typeface="Times New Roman" panose="02020603050405020304" pitchFamily="18" charset="0"/>
              </a:rPr>
              <a:t>1) Het </a:t>
            </a:r>
            <a:r>
              <a:rPr lang="nl-NL" dirty="0">
                <a:latin typeface="Calibri" panose="020F0502020204030204" pitchFamily="34" charset="0"/>
                <a:ea typeface="Times New Roman" panose="02020603050405020304" pitchFamily="18" charset="0"/>
                <a:cs typeface="Times New Roman" panose="02020603050405020304" pitchFamily="18" charset="0"/>
              </a:rPr>
              <a:t>DNA in bacteriofagen en </a:t>
            </a:r>
            <a:r>
              <a:rPr lang="nl-NL" dirty="0" err="1">
                <a:latin typeface="Calibri" panose="020F0502020204030204" pitchFamily="34" charset="0"/>
                <a:ea typeface="Times New Roman" panose="02020603050405020304" pitchFamily="18" charset="0"/>
                <a:cs typeface="Times New Roman" panose="02020603050405020304" pitchFamily="18" charset="0"/>
              </a:rPr>
              <a:t>bacteria</a:t>
            </a:r>
            <a:r>
              <a:rPr lang="nl-NL" dirty="0">
                <a:latin typeface="Calibri" panose="020F0502020204030204" pitchFamily="34" charset="0"/>
                <a:ea typeface="Times New Roman" panose="02020603050405020304" pitchFamily="18" charset="0"/>
                <a:cs typeface="Times New Roman" panose="02020603050405020304" pitchFamily="18" charset="0"/>
              </a:rPr>
              <a:t> is bijna altijd circulair. Faag </a:t>
            </a:r>
            <a:r>
              <a:rPr lang="nl-NL" dirty="0" err="1">
                <a:latin typeface="Calibri" panose="020F0502020204030204" pitchFamily="34" charset="0"/>
                <a:ea typeface="Times New Roman" panose="02020603050405020304" pitchFamily="18" charset="0"/>
                <a:cs typeface="Times New Roman" panose="02020603050405020304" pitchFamily="18" charset="0"/>
              </a:rPr>
              <a:t>lambda</a:t>
            </a:r>
            <a:r>
              <a:rPr lang="nl-NL" dirty="0">
                <a:latin typeface="Calibri" panose="020F0502020204030204" pitchFamily="34" charset="0"/>
                <a:ea typeface="Times New Roman" panose="02020603050405020304" pitchFamily="18" charset="0"/>
                <a:cs typeface="Times New Roman" panose="02020603050405020304" pitchFamily="18" charset="0"/>
              </a:rPr>
              <a:t> is een uitzondering. Deze faag heeft zijn DNA georganiseerd als een lineair chromosoom in het virus partikel. Maar als het DNA in de gastheercel wordt geïnjecteerd, wordt het cirkelvormig voordat de replicatie start. </a:t>
            </a:r>
            <a:endParaRPr lang="nl-NL" dirty="0">
              <a:latin typeface="Times New Roman" panose="02020603050405020304" pitchFamily="18" charset="0"/>
              <a:ea typeface="Times New Roman" panose="02020603050405020304" pitchFamily="18" charset="0"/>
            </a:endParaRPr>
          </a:p>
          <a:p>
            <a:pPr marL="269875" indent="-269875">
              <a:spcAft>
                <a:spcPts val="0"/>
              </a:spcAft>
            </a:pPr>
            <a:endParaRPr lang="nl-NL" dirty="0" smtClean="0">
              <a:latin typeface="Calibri" panose="020F0502020204030204" pitchFamily="34" charset="0"/>
              <a:ea typeface="Times New Roman" panose="02020603050405020304" pitchFamily="18" charset="0"/>
              <a:cs typeface="Times New Roman" panose="02020603050405020304" pitchFamily="18" charset="0"/>
            </a:endParaRPr>
          </a:p>
          <a:p>
            <a:pPr marL="269875" indent="-269875">
              <a:spcAft>
                <a:spcPts val="0"/>
              </a:spcAft>
            </a:pPr>
            <a:r>
              <a:rPr lang="nl-NL" dirty="0" smtClean="0">
                <a:latin typeface="Calibri" panose="020F0502020204030204" pitchFamily="34" charset="0"/>
                <a:ea typeface="Times New Roman" panose="02020603050405020304" pitchFamily="18" charset="0"/>
                <a:cs typeface="Times New Roman" panose="02020603050405020304" pitchFamily="18" charset="0"/>
              </a:rPr>
              <a:t>	Welk </a:t>
            </a:r>
            <a:r>
              <a:rPr lang="nl-NL" dirty="0">
                <a:latin typeface="Calibri" panose="020F0502020204030204" pitchFamily="34" charset="0"/>
                <a:ea typeface="Times New Roman" panose="02020603050405020304" pitchFamily="18" charset="0"/>
                <a:cs typeface="Times New Roman" panose="02020603050405020304" pitchFamily="18" charset="0"/>
              </a:rPr>
              <a:t>voordeel heeft dit circulaire DNA molecuul ten opzichte van lineaire moleculen tijdens de replicatie?</a:t>
            </a:r>
            <a:endParaRPr lang="nl-NL" dirty="0">
              <a:latin typeface="Times New Roman" panose="02020603050405020304" pitchFamily="18" charset="0"/>
              <a:ea typeface="Times New Roman" panose="02020603050405020304" pitchFamily="18" charset="0"/>
            </a:endParaRPr>
          </a:p>
        </p:txBody>
      </p:sp>
      <p:sp>
        <p:nvSpPr>
          <p:cNvPr id="3" name="Titel 2"/>
          <p:cNvSpPr>
            <a:spLocks noGrp="1"/>
          </p:cNvSpPr>
          <p:nvPr>
            <p:ph type="title"/>
          </p:nvPr>
        </p:nvSpPr>
        <p:spPr>
          <a:xfrm>
            <a:off x="628650" y="365127"/>
            <a:ext cx="7886700" cy="684028"/>
          </a:xfrm>
        </p:spPr>
        <p:txBody>
          <a:bodyPr>
            <a:normAutofit fontScale="90000"/>
          </a:bodyPr>
          <a:lstStyle/>
          <a:p>
            <a:r>
              <a:rPr lang="nl-NL" b="1" dirty="0" smtClean="0">
                <a:solidFill>
                  <a:schemeClr val="accent2"/>
                </a:solidFill>
                <a:latin typeface="+mn-lt"/>
              </a:rPr>
              <a:t>Vraag</a:t>
            </a:r>
            <a:endParaRPr lang="nl-NL" b="1" dirty="0">
              <a:solidFill>
                <a:schemeClr val="accent2"/>
              </a:solidFill>
              <a:latin typeface="+mn-lt"/>
            </a:endParaRPr>
          </a:p>
        </p:txBody>
      </p:sp>
      <p:sp>
        <p:nvSpPr>
          <p:cNvPr id="4" name="Rechthoek 3"/>
          <p:cNvSpPr/>
          <p:nvPr/>
        </p:nvSpPr>
        <p:spPr>
          <a:xfrm>
            <a:off x="677141" y="3879624"/>
            <a:ext cx="7911966" cy="646331"/>
          </a:xfrm>
          <a:prstGeom prst="rect">
            <a:avLst/>
          </a:prstGeom>
        </p:spPr>
        <p:txBody>
          <a:bodyPr wrap="square">
            <a:spAutoFit/>
          </a:bodyPr>
          <a:lstStyle/>
          <a:p>
            <a:pPr lvl="0">
              <a:tabLst>
                <a:tab pos="269875" algn="l"/>
              </a:tabLst>
            </a:pPr>
            <a:r>
              <a:rPr lang="nl-NL" dirty="0" smtClean="0"/>
              <a:t>2	a) Wat </a:t>
            </a:r>
            <a:r>
              <a:rPr lang="nl-NL" dirty="0"/>
              <a:t>is een </a:t>
            </a:r>
            <a:r>
              <a:rPr lang="nl-NL" dirty="0" err="1"/>
              <a:t>polyteen</a:t>
            </a:r>
            <a:r>
              <a:rPr lang="nl-NL" dirty="0"/>
              <a:t> chromosoom en hoe is die ontstaan?</a:t>
            </a:r>
          </a:p>
          <a:p>
            <a:pPr lvl="0">
              <a:tabLst>
                <a:tab pos="269875" algn="l"/>
              </a:tabLst>
            </a:pPr>
            <a:r>
              <a:rPr lang="nl-NL" dirty="0" smtClean="0"/>
              <a:t>	b) Wat </a:t>
            </a:r>
            <a:r>
              <a:rPr lang="nl-NL" dirty="0"/>
              <a:t>gebeurt er in een ‘</a:t>
            </a:r>
            <a:r>
              <a:rPr lang="nl-NL" dirty="0" err="1"/>
              <a:t>puff</a:t>
            </a:r>
            <a:r>
              <a:rPr lang="nl-NL" dirty="0"/>
              <a:t>’ in een </a:t>
            </a:r>
            <a:r>
              <a:rPr lang="nl-NL" dirty="0" err="1"/>
              <a:t>polyteen</a:t>
            </a:r>
            <a:r>
              <a:rPr lang="nl-NL" dirty="0"/>
              <a:t> chromosoom?</a:t>
            </a:r>
          </a:p>
        </p:txBody>
      </p:sp>
    </p:spTree>
    <p:extLst>
      <p:ext uri="{BB962C8B-B14F-4D97-AF65-F5344CB8AC3E}">
        <p14:creationId xmlns:p14="http://schemas.microsoft.com/office/powerpoint/2010/main" val="3165591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469323" y="331916"/>
            <a:ext cx="7886700" cy="684028"/>
          </a:xfrm>
        </p:spPr>
        <p:txBody>
          <a:bodyPr>
            <a:normAutofit fontScale="90000"/>
          </a:bodyPr>
          <a:lstStyle/>
          <a:p>
            <a:r>
              <a:rPr lang="nl-NL" b="1" dirty="0" smtClean="0">
                <a:solidFill>
                  <a:schemeClr val="accent2"/>
                </a:solidFill>
                <a:latin typeface="+mn-lt"/>
              </a:rPr>
              <a:t>Vraag</a:t>
            </a:r>
            <a:endParaRPr lang="nl-NL" b="1" dirty="0">
              <a:solidFill>
                <a:schemeClr val="accent2"/>
              </a:solidFill>
              <a:latin typeface="+mn-lt"/>
            </a:endParaRPr>
          </a:p>
        </p:txBody>
      </p:sp>
      <p:sp>
        <p:nvSpPr>
          <p:cNvPr id="4" name="Rechthoek 3"/>
          <p:cNvSpPr/>
          <p:nvPr/>
        </p:nvSpPr>
        <p:spPr>
          <a:xfrm>
            <a:off x="552450" y="1226478"/>
            <a:ext cx="7911966" cy="2031325"/>
          </a:xfrm>
          <a:prstGeom prst="rect">
            <a:avLst/>
          </a:prstGeom>
        </p:spPr>
        <p:txBody>
          <a:bodyPr wrap="square">
            <a:spAutoFit/>
          </a:bodyPr>
          <a:lstStyle/>
          <a:p>
            <a:pPr marL="269875" indent="-269875">
              <a:tabLst>
                <a:tab pos="269875" algn="l"/>
              </a:tabLst>
            </a:pPr>
            <a:r>
              <a:rPr lang="nl-NL" dirty="0" smtClean="0"/>
              <a:t>3) 	Kanker </a:t>
            </a:r>
            <a:r>
              <a:rPr lang="nl-NL" dirty="0"/>
              <a:t>kan worden gedefinieerd als een abnormale proliferatie van cellen die de normale </a:t>
            </a:r>
            <a:r>
              <a:rPr lang="nl-NL" dirty="0" err="1"/>
              <a:t>regulatoire</a:t>
            </a:r>
            <a:r>
              <a:rPr lang="nl-NL" dirty="0"/>
              <a:t> controles ontduiken. Recentelijk zijn </a:t>
            </a:r>
            <a:r>
              <a:rPr lang="nl-NL" dirty="0" err="1"/>
              <a:t>histon</a:t>
            </a:r>
            <a:r>
              <a:rPr lang="nl-NL" dirty="0"/>
              <a:t> </a:t>
            </a:r>
            <a:r>
              <a:rPr lang="nl-NL" dirty="0" err="1"/>
              <a:t>deacetylatie</a:t>
            </a:r>
            <a:r>
              <a:rPr lang="nl-NL" dirty="0"/>
              <a:t> therapieën geprobeerd bij de behandeling van bepaalde types kanker. </a:t>
            </a:r>
            <a:endParaRPr lang="nl-NL" dirty="0" smtClean="0"/>
          </a:p>
          <a:p>
            <a:pPr marL="269875" indent="-269875">
              <a:tabLst>
                <a:tab pos="269875" algn="l"/>
              </a:tabLst>
            </a:pPr>
            <a:endParaRPr lang="nl-NL" dirty="0"/>
          </a:p>
          <a:p>
            <a:pPr marL="269875" indent="-269875">
              <a:tabLst>
                <a:tab pos="269875" algn="l"/>
              </a:tabLst>
            </a:pPr>
            <a:r>
              <a:rPr lang="nl-NL" dirty="0" smtClean="0"/>
              <a:t>	Leg </a:t>
            </a:r>
            <a:r>
              <a:rPr lang="nl-NL" dirty="0"/>
              <a:t>uit waarom </a:t>
            </a:r>
            <a:r>
              <a:rPr lang="nl-NL" dirty="0" err="1"/>
              <a:t>histon</a:t>
            </a:r>
            <a:r>
              <a:rPr lang="nl-NL" dirty="0"/>
              <a:t> </a:t>
            </a:r>
            <a:r>
              <a:rPr lang="nl-NL" dirty="0" err="1"/>
              <a:t>acetylatie</a:t>
            </a:r>
            <a:r>
              <a:rPr lang="nl-NL" dirty="0"/>
              <a:t> geassocieerd kan zijn met kanker en waarom je </a:t>
            </a:r>
            <a:r>
              <a:rPr lang="nl-NL" dirty="0" err="1"/>
              <a:t>histon</a:t>
            </a:r>
            <a:r>
              <a:rPr lang="nl-NL" dirty="0"/>
              <a:t> </a:t>
            </a:r>
            <a:r>
              <a:rPr lang="nl-NL" dirty="0" err="1"/>
              <a:t>deacetylatie</a:t>
            </a:r>
            <a:r>
              <a:rPr lang="nl-NL" dirty="0"/>
              <a:t> inhibitors bruikbaar zouden kunnen zijn bij de behandeling van kanker.</a:t>
            </a:r>
          </a:p>
        </p:txBody>
      </p:sp>
      <p:sp>
        <p:nvSpPr>
          <p:cNvPr id="5" name="Rechthoek 4"/>
          <p:cNvSpPr/>
          <p:nvPr/>
        </p:nvSpPr>
        <p:spPr>
          <a:xfrm>
            <a:off x="552450" y="3678733"/>
            <a:ext cx="7911966" cy="646331"/>
          </a:xfrm>
          <a:prstGeom prst="rect">
            <a:avLst/>
          </a:prstGeom>
        </p:spPr>
        <p:txBody>
          <a:bodyPr wrap="square">
            <a:spAutoFit/>
          </a:bodyPr>
          <a:lstStyle/>
          <a:p>
            <a:pPr marL="269875" indent="-269875"/>
            <a:r>
              <a:rPr lang="nl-NL" dirty="0" smtClean="0"/>
              <a:t>4) 	Mutaties </a:t>
            </a:r>
            <a:r>
              <a:rPr lang="nl-NL" dirty="0"/>
              <a:t>worden waargenomen in vele verschillende genen, maar niet in de genen die de </a:t>
            </a:r>
            <a:r>
              <a:rPr lang="nl-NL" dirty="0" err="1"/>
              <a:t>histon</a:t>
            </a:r>
            <a:r>
              <a:rPr lang="nl-NL" dirty="0"/>
              <a:t>-eiwitten coderen. </a:t>
            </a:r>
            <a:r>
              <a:rPr lang="en-US" dirty="0" err="1"/>
              <a:t>Waarom</a:t>
            </a:r>
            <a:r>
              <a:rPr lang="en-US" dirty="0"/>
              <a:t> </a:t>
            </a:r>
            <a:r>
              <a:rPr lang="en-US" dirty="0" err="1"/>
              <a:t>zou</a:t>
            </a:r>
            <a:r>
              <a:rPr lang="en-US" dirty="0"/>
              <a:t> </a:t>
            </a:r>
            <a:r>
              <a:rPr lang="en-US" dirty="0" err="1"/>
              <a:t>dit</a:t>
            </a:r>
            <a:r>
              <a:rPr lang="en-US" dirty="0"/>
              <a:t> zo </a:t>
            </a:r>
            <a:r>
              <a:rPr lang="en-US" dirty="0" err="1"/>
              <a:t>zijn</a:t>
            </a:r>
            <a:r>
              <a:rPr lang="en-US" dirty="0"/>
              <a:t>? </a:t>
            </a:r>
            <a:endParaRPr lang="nl-NL" dirty="0"/>
          </a:p>
        </p:txBody>
      </p:sp>
      <p:sp>
        <p:nvSpPr>
          <p:cNvPr id="6" name="Rechthoek 5"/>
          <p:cNvSpPr/>
          <p:nvPr/>
        </p:nvSpPr>
        <p:spPr>
          <a:xfrm>
            <a:off x="552450" y="4877151"/>
            <a:ext cx="7911966" cy="646331"/>
          </a:xfrm>
          <a:prstGeom prst="rect">
            <a:avLst/>
          </a:prstGeom>
        </p:spPr>
        <p:txBody>
          <a:bodyPr wrap="square">
            <a:spAutoFit/>
          </a:bodyPr>
          <a:lstStyle/>
          <a:p>
            <a:pPr marL="269875" indent="-269875"/>
            <a:r>
              <a:rPr lang="nl-NL" dirty="0" smtClean="0"/>
              <a:t>5) 	Wat </a:t>
            </a:r>
            <a:r>
              <a:rPr lang="nl-NL" dirty="0"/>
              <a:t>voor resultaten verwacht je, als (eukaryoot) chromatine kort wordt blootgesteld aan bacterieel </a:t>
            </a:r>
            <a:r>
              <a:rPr lang="nl-NL" dirty="0" err="1"/>
              <a:t>nuclease</a:t>
            </a:r>
            <a:r>
              <a:rPr lang="nl-NL" dirty="0"/>
              <a:t>? </a:t>
            </a:r>
            <a:r>
              <a:rPr lang="en-US" dirty="0" err="1"/>
              <a:t>Verklaar</a:t>
            </a:r>
            <a:r>
              <a:rPr lang="en-US" dirty="0"/>
              <a:t> je </a:t>
            </a:r>
            <a:r>
              <a:rPr lang="en-US" dirty="0" err="1"/>
              <a:t>antwoord</a:t>
            </a:r>
            <a:r>
              <a:rPr lang="en-US" dirty="0"/>
              <a:t>.</a:t>
            </a:r>
            <a:endParaRPr lang="nl-NL" dirty="0"/>
          </a:p>
        </p:txBody>
      </p:sp>
    </p:spTree>
    <p:extLst>
      <p:ext uri="{BB962C8B-B14F-4D97-AF65-F5344CB8AC3E}">
        <p14:creationId xmlns:p14="http://schemas.microsoft.com/office/powerpoint/2010/main" val="29363347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04516" y="364801"/>
            <a:ext cx="8620483" cy="106398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Hs 12 - </a:t>
            </a:r>
            <a:r>
              <a:rPr lang="nl-NL" sz="3600" b="1" dirty="0">
                <a:solidFill>
                  <a:schemeClr val="accent2"/>
                </a:solidFill>
                <a:latin typeface="+mn-lt"/>
              </a:rPr>
              <a:t>DNA </a:t>
            </a:r>
            <a:r>
              <a:rPr lang="nl-NL" sz="3600" b="1" dirty="0" err="1" smtClean="0">
                <a:solidFill>
                  <a:schemeClr val="accent2"/>
                </a:solidFill>
                <a:latin typeface="+mn-lt"/>
              </a:rPr>
              <a:t>Organization</a:t>
            </a:r>
            <a:r>
              <a:rPr lang="nl-NL" sz="3600" b="1" dirty="0" smtClean="0">
                <a:solidFill>
                  <a:schemeClr val="accent2"/>
                </a:solidFill>
                <a:latin typeface="+mn-lt"/>
              </a:rPr>
              <a:t> </a:t>
            </a:r>
          </a:p>
          <a:p>
            <a:r>
              <a:rPr lang="nl-NL" sz="3600" b="1" dirty="0" smtClean="0">
                <a:solidFill>
                  <a:schemeClr val="accent2"/>
                </a:solidFill>
                <a:latin typeface="+mn-lt"/>
              </a:rPr>
              <a:t>in </a:t>
            </a:r>
            <a:r>
              <a:rPr lang="nl-NL" sz="3600" b="1" dirty="0" err="1" smtClean="0">
                <a:solidFill>
                  <a:schemeClr val="accent2"/>
                </a:solidFill>
                <a:latin typeface="+mn-lt"/>
              </a:rPr>
              <a:t>Chromosomes</a:t>
            </a:r>
            <a:endParaRPr lang="en-US" sz="3600" b="1" dirty="0" smtClean="0">
              <a:solidFill>
                <a:schemeClr val="accent2"/>
              </a:solidFill>
              <a:latin typeface="+mn-lt"/>
            </a:endParaRPr>
          </a:p>
        </p:txBody>
      </p:sp>
      <p:sp>
        <p:nvSpPr>
          <p:cNvPr id="2" name="TextBox 1"/>
          <p:cNvSpPr txBox="1"/>
          <p:nvPr/>
        </p:nvSpPr>
        <p:spPr>
          <a:xfrm>
            <a:off x="641401" y="2412650"/>
            <a:ext cx="7708490" cy="3508653"/>
          </a:xfrm>
          <a:prstGeom prst="rect">
            <a:avLst/>
          </a:prstGeom>
          <a:noFill/>
        </p:spPr>
        <p:txBody>
          <a:bodyPr wrap="square" rtlCol="0">
            <a:spAutoFit/>
          </a:bodyPr>
          <a:lstStyle/>
          <a:p>
            <a:r>
              <a:rPr lang="nl-NL" sz="2400" b="1" dirty="0" smtClean="0">
                <a:solidFill>
                  <a:schemeClr val="accent2"/>
                </a:solidFill>
              </a:rPr>
              <a:t>Hoofdpunten</a:t>
            </a:r>
          </a:p>
          <a:p>
            <a:endParaRPr lang="nl-NL" dirty="0" smtClean="0"/>
          </a:p>
          <a:p>
            <a:pPr marL="285750" indent="-285750">
              <a:buFont typeface="Arial" panose="020B0604020202020204" pitchFamily="34" charset="0"/>
              <a:buChar char="•"/>
            </a:pPr>
            <a:r>
              <a:rPr lang="nl-NL" dirty="0" smtClean="0"/>
              <a:t>Virussen, bacteriën, mitochondria en chloroplasten hebben meestal een relatief kort stuk circulair DNA</a:t>
            </a:r>
          </a:p>
          <a:p>
            <a:endParaRPr lang="nl-NL" dirty="0" smtClean="0"/>
          </a:p>
          <a:p>
            <a:pPr marL="285750" indent="-285750">
              <a:buFont typeface="Arial" panose="020B0604020202020204" pitchFamily="34" charset="0"/>
              <a:buChar char="•"/>
            </a:pPr>
            <a:r>
              <a:rPr lang="nl-NL" dirty="0" smtClean="0"/>
              <a:t>Eukaryoten hebben vaak relatief grote stukken lineair DNA gestructureerd m.b.v. eiwitten (chromatine). Het chromatine kan sterk condenseren (dichter van structuur worden)</a:t>
            </a:r>
          </a:p>
          <a:p>
            <a:endParaRPr lang="nl-NL" dirty="0" smtClean="0"/>
          </a:p>
          <a:p>
            <a:pPr marL="285750" indent="-285750">
              <a:buFont typeface="Arial" panose="020B0604020202020204" pitchFamily="34" charset="0"/>
              <a:buChar char="•"/>
            </a:pPr>
            <a:r>
              <a:rPr lang="nl-NL" dirty="0" smtClean="0"/>
              <a:t>Prokaryoten bevatten veelal uniek en coderend DNA; </a:t>
            </a:r>
          </a:p>
          <a:p>
            <a:pPr>
              <a:tabLst>
                <a:tab pos="265113" algn="l"/>
              </a:tabLst>
            </a:pPr>
            <a:r>
              <a:rPr lang="nl-NL" dirty="0" smtClean="0"/>
              <a:t>	Eukaryoten bevatten hiernaast ook veel repetitief DNA en niet-coderend DNA</a:t>
            </a:r>
            <a:endParaRPr lang="nl-NL" dirty="0"/>
          </a:p>
          <a:p>
            <a:endParaRPr lang="nl-NL"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1036" y="490278"/>
            <a:ext cx="2696281" cy="1877012"/>
          </a:xfrm>
          <a:prstGeom prst="rect">
            <a:avLst/>
          </a:prstGeom>
        </p:spPr>
      </p:pic>
      <p:sp>
        <p:nvSpPr>
          <p:cNvPr id="5" name="Tekstvak 4"/>
          <p:cNvSpPr txBox="1"/>
          <p:nvPr/>
        </p:nvSpPr>
        <p:spPr>
          <a:xfrm>
            <a:off x="7710051" y="2367290"/>
            <a:ext cx="867266" cy="215444"/>
          </a:xfrm>
          <a:prstGeom prst="rect">
            <a:avLst/>
          </a:prstGeom>
          <a:noFill/>
        </p:spPr>
        <p:txBody>
          <a:bodyPr wrap="square" rtlCol="0">
            <a:spAutoFit/>
          </a:bodyPr>
          <a:lstStyle/>
          <a:p>
            <a:r>
              <a:rPr lang="nl-NL" sz="800" dirty="0" smtClean="0"/>
              <a:t>Pearson - boek </a:t>
            </a:r>
            <a:endParaRPr lang="nl-NL" sz="800" dirty="0"/>
          </a:p>
        </p:txBody>
      </p:sp>
    </p:spTree>
    <p:extLst>
      <p:ext uri="{BB962C8B-B14F-4D97-AF65-F5344CB8AC3E}">
        <p14:creationId xmlns:p14="http://schemas.microsoft.com/office/powerpoint/2010/main" val="559018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250371" y="117693"/>
            <a:ext cx="4452258" cy="6740307"/>
          </a:xfrm>
          <a:prstGeom prst="rect">
            <a:avLst/>
          </a:prstGeom>
        </p:spPr>
        <p:txBody>
          <a:bodyPr wrap="square">
            <a:spAutoFit/>
          </a:bodyPr>
          <a:lstStyle/>
          <a:p>
            <a:pPr>
              <a:spcAft>
                <a:spcPts val="0"/>
              </a:spcAft>
            </a:pPr>
            <a:r>
              <a:rPr lang="nl-NL" sz="1200" b="1" dirty="0">
                <a:latin typeface="Calibri" panose="020F0502020204030204" pitchFamily="34" charset="0"/>
                <a:ea typeface="Times New Roman" panose="02020603050405020304" pitchFamily="18" charset="0"/>
                <a:cs typeface="Times New Roman" panose="02020603050405020304" pitchFamily="18" charset="0"/>
              </a:rPr>
              <a:t>Multiple </a:t>
            </a:r>
            <a:r>
              <a:rPr lang="nl-NL" sz="1200" b="1" dirty="0" err="1" smtClean="0">
                <a:latin typeface="Calibri" panose="020F0502020204030204" pitchFamily="34" charset="0"/>
                <a:ea typeface="Times New Roman" panose="02020603050405020304" pitchFamily="18" charset="0"/>
                <a:cs typeface="Times New Roman" panose="02020603050405020304" pitchFamily="18" charset="0"/>
              </a:rPr>
              <a:t>choice</a:t>
            </a:r>
            <a:r>
              <a:rPr lang="nl-NL" sz="1200" b="1" dirty="0" smtClean="0">
                <a:latin typeface="Calibri" panose="020F0502020204030204" pitchFamily="34" charset="0"/>
                <a:ea typeface="Times New Roman" panose="02020603050405020304" pitchFamily="18" charset="0"/>
                <a:cs typeface="Times New Roman" panose="02020603050405020304" pitchFamily="18" charset="0"/>
              </a:rPr>
              <a:t>:</a:t>
            </a:r>
            <a:endParaRPr lang="nl-NL" sz="1200" dirty="0">
              <a:latin typeface="Times New Roman" panose="02020603050405020304" pitchFamily="18" charset="0"/>
              <a:ea typeface="Times New Roman" panose="02020603050405020304" pitchFamily="18" charset="0"/>
            </a:endParaRPr>
          </a:p>
          <a:p>
            <a:pPr>
              <a:spcAft>
                <a:spcPts val="0"/>
              </a:spcAft>
            </a:pPr>
            <a:r>
              <a:rPr lang="nl-NL" sz="1200" dirty="0">
                <a:latin typeface="Calibri" panose="020F0502020204030204" pitchFamily="34" charset="0"/>
                <a:ea typeface="Times New Roman" panose="02020603050405020304" pitchFamily="18" charset="0"/>
                <a:cs typeface="Times New Roman" panose="02020603050405020304" pitchFamily="18" charset="0"/>
              </a:rPr>
              <a:t> </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Viral chromosomes exist in a variety of conformations and can be made up of ________.</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A) protein- or lipid-coding sequences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B) DNA only</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C) DNA or RNA</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D) RNA only</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E) DNA, RNA, or protein</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In E. coli, the genetic material is composed of ________.</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A) circular, double-stranded DNA</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B) linear, double-stranded DNA</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C) RNA and protein</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D) circular, double-stranded RNA</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E) polypeptide chains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Chromatin of eukaryotes is organized into repeating interactions with protein octamers called nucleosomes. Nucleosomes are composed of which class of molecules?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A) histones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B) glycoproteins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C) lipids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D) H1 histones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E) </a:t>
            </a:r>
            <a:r>
              <a:rPr lang="en-US" sz="1200" dirty="0" err="1">
                <a:latin typeface="Calibri" panose="020F0502020204030204" pitchFamily="34" charset="0"/>
                <a:ea typeface="Times New Roman" panose="02020603050405020304" pitchFamily="18" charset="0"/>
                <a:cs typeface="Times New Roman" panose="02020603050405020304" pitchFamily="18" charset="0"/>
              </a:rPr>
              <a:t>nonhistone</a:t>
            </a:r>
            <a:r>
              <a:rPr lang="en-US" sz="1200" dirty="0">
                <a:latin typeface="Calibri" panose="020F0502020204030204" pitchFamily="34" charset="0"/>
                <a:ea typeface="Times New Roman" panose="02020603050405020304" pitchFamily="18" charset="0"/>
                <a:cs typeface="Times New Roman" panose="02020603050405020304" pitchFamily="18" charset="0"/>
              </a:rPr>
              <a:t> chromosomal proteins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 </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In addition to highly repetitive and unique DNA sequences, a third category of DNA sequences exists. What is it called, and what types of elements are involved in it?</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A) composite DNA; telomeres and heterochromatin</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B) dominant DNA; </a:t>
            </a:r>
            <a:r>
              <a:rPr lang="en-US" sz="1200" dirty="0" err="1">
                <a:latin typeface="Calibri" panose="020F0502020204030204" pitchFamily="34" charset="0"/>
                <a:ea typeface="Times New Roman" panose="02020603050405020304" pitchFamily="18" charset="0"/>
                <a:cs typeface="Times New Roman" panose="02020603050405020304" pitchFamily="18" charset="0"/>
              </a:rPr>
              <a:t>euchromatin</a:t>
            </a:r>
            <a:r>
              <a:rPr lang="en-US" sz="1200" dirty="0">
                <a:latin typeface="Calibri" panose="020F0502020204030204" pitchFamily="34" charset="0"/>
                <a:ea typeface="Times New Roman" panose="02020603050405020304" pitchFamily="18" charset="0"/>
                <a:cs typeface="Times New Roman" panose="02020603050405020304" pitchFamily="18" charset="0"/>
              </a:rPr>
              <a:t> and heterochromatin</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C) multiple gene family DNA; hemoglobin and 5.0S RNA</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D) moderately repetitive DNA; SINEs, LINEs, and VNTRs</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E) permissive DNA; centromeres and heterochromatin</a:t>
            </a:r>
            <a:endParaRPr lang="nl-NL" sz="1200" dirty="0">
              <a:latin typeface="Times New Roman" panose="02020603050405020304" pitchFamily="18" charset="0"/>
              <a:ea typeface="Times New Roman" panose="02020603050405020304" pitchFamily="18" charset="0"/>
            </a:endParaRPr>
          </a:p>
          <a:p>
            <a:pPr>
              <a:spcAft>
                <a:spcPts val="0"/>
              </a:spcAft>
            </a:pPr>
            <a:r>
              <a:rPr lang="en-US" sz="1200" dirty="0">
                <a:highlight>
                  <a:srgbClr val="D3D3D3"/>
                </a:highlight>
                <a:latin typeface="Calibri" panose="020F0502020204030204" pitchFamily="34" charset="0"/>
                <a:ea typeface="Times New Roman" panose="02020603050405020304" pitchFamily="18" charset="0"/>
                <a:cs typeface="Times New Roman" panose="02020603050405020304" pitchFamily="18" charset="0"/>
              </a:rPr>
              <a:t> </a:t>
            </a:r>
            <a:endParaRPr lang="nl-NL" sz="1200" dirty="0">
              <a:latin typeface="Times New Roman" panose="02020603050405020304" pitchFamily="18" charset="0"/>
              <a:ea typeface="Times New Roman" panose="02020603050405020304" pitchFamily="18" charset="0"/>
            </a:endParaRPr>
          </a:p>
        </p:txBody>
      </p:sp>
      <p:sp>
        <p:nvSpPr>
          <p:cNvPr id="3" name="Rechthoek 2"/>
          <p:cNvSpPr/>
          <p:nvPr/>
        </p:nvSpPr>
        <p:spPr>
          <a:xfrm>
            <a:off x="5355771" y="1428100"/>
            <a:ext cx="3559628" cy="3785652"/>
          </a:xfrm>
          <a:prstGeom prst="rect">
            <a:avLst/>
          </a:prstGeom>
        </p:spPr>
        <p:txBody>
          <a:bodyPr wrap="square">
            <a:spAutoFit/>
          </a:bodyPr>
          <a:lstStyle/>
          <a:p>
            <a:pPr>
              <a:spcAft>
                <a:spcPts val="0"/>
              </a:spcAft>
            </a:pPr>
            <a:r>
              <a:rPr lang="en-US" sz="1200" b="1" dirty="0" err="1" smtClean="0">
                <a:latin typeface="Calibri" panose="020F0502020204030204" pitchFamily="34" charset="0"/>
                <a:ea typeface="Times New Roman" panose="02020603050405020304" pitchFamily="18" charset="0"/>
                <a:cs typeface="Times New Roman" panose="02020603050405020304" pitchFamily="18" charset="0"/>
              </a:rPr>
              <a:t>Waar</a:t>
            </a: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a:t>
            </a:r>
            <a:r>
              <a:rPr lang="en-US" sz="1200" b="1" dirty="0" err="1" smtClean="0">
                <a:latin typeface="Calibri" panose="020F0502020204030204" pitchFamily="34" charset="0"/>
                <a:ea typeface="Times New Roman" panose="02020603050405020304" pitchFamily="18" charset="0"/>
                <a:cs typeface="Times New Roman" panose="02020603050405020304" pitchFamily="18" charset="0"/>
              </a:rPr>
              <a:t>Niet</a:t>
            </a:r>
            <a:r>
              <a:rPr lang="en-US" sz="1200" b="1"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200" b="1" dirty="0" err="1" smtClean="0">
                <a:latin typeface="Calibri" panose="020F0502020204030204" pitchFamily="34" charset="0"/>
                <a:ea typeface="Times New Roman" panose="02020603050405020304" pitchFamily="18" charset="0"/>
                <a:cs typeface="Times New Roman" panose="02020603050405020304" pitchFamily="18" charset="0"/>
              </a:rPr>
              <a:t>waar</a:t>
            </a:r>
            <a:endParaRPr lang="en-US" sz="1200" b="1"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Viral </a:t>
            </a:r>
            <a:r>
              <a:rPr lang="en-US" sz="1200" dirty="0">
                <a:latin typeface="Calibri" panose="020F0502020204030204" pitchFamily="34" charset="0"/>
                <a:ea typeface="Times New Roman" panose="02020603050405020304" pitchFamily="18" charset="0"/>
                <a:cs typeface="Times New Roman" panose="02020603050405020304" pitchFamily="18" charset="0"/>
              </a:rPr>
              <a:t>genomes are always linear, double-stranded DNA.</a:t>
            </a:r>
            <a:endParaRPr lang="nl-NL" sz="1200" dirty="0">
              <a:latin typeface="Times New Roman" panose="02020603050405020304" pitchFamily="18" charset="0"/>
              <a:ea typeface="Times New Roman" panose="02020603050405020304" pitchFamily="18" charset="0"/>
            </a:endParaRPr>
          </a:p>
          <a:p>
            <a:pPr>
              <a:spcAft>
                <a:spcPts val="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Telomerase </a:t>
            </a:r>
            <a:r>
              <a:rPr lang="en-US" sz="1200" dirty="0">
                <a:latin typeface="Calibri" panose="020F0502020204030204" pitchFamily="34" charset="0"/>
                <a:ea typeface="Times New Roman" panose="02020603050405020304" pitchFamily="18" charset="0"/>
                <a:cs typeface="Times New Roman" panose="02020603050405020304" pitchFamily="18" charset="0"/>
              </a:rPr>
              <a:t>is an enzyme involved in the replication of the ends of eukaryotic chromosomes.</a:t>
            </a:r>
            <a:endParaRPr lang="nl-NL" sz="1200" dirty="0">
              <a:latin typeface="Times New Roman" panose="02020603050405020304" pitchFamily="18" charset="0"/>
              <a:ea typeface="Times New Roman" panose="02020603050405020304" pitchFamily="18" charset="0"/>
            </a:endParaRPr>
          </a:p>
          <a:p>
            <a:pPr>
              <a:spcAft>
                <a:spcPts val="0"/>
              </a:spcAft>
            </a:pPr>
            <a:endParaRPr lang="nl-NL" sz="1200" dirty="0" smtClean="0">
              <a:solidFill>
                <a:srgbClr val="00B050"/>
              </a:solidFill>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In </a:t>
            </a:r>
            <a:r>
              <a:rPr lang="en-US" sz="1200" dirty="0">
                <a:latin typeface="Calibri" panose="020F0502020204030204" pitchFamily="34" charset="0"/>
                <a:ea typeface="Times New Roman" panose="02020603050405020304" pitchFamily="18" charset="0"/>
                <a:cs typeface="Times New Roman" panose="02020603050405020304" pitchFamily="18" charset="0"/>
              </a:rPr>
              <a:t>situ hybridization allows one to "visualize" the location of labeled RNA or DNA in a tissue or cell.</a:t>
            </a:r>
            <a:endParaRPr lang="nl-NL" sz="1200" dirty="0">
              <a:latin typeface="Times New Roman" panose="02020603050405020304" pitchFamily="18" charset="0"/>
              <a:ea typeface="Times New Roman" panose="02020603050405020304" pitchFamily="18" charset="0"/>
            </a:endParaRPr>
          </a:p>
          <a:p>
            <a:pPr>
              <a:spcAft>
                <a:spcPts val="0"/>
              </a:spcAft>
            </a:pPr>
            <a:endParaRPr lang="nl-NL" sz="1200" dirty="0" smtClean="0">
              <a:solidFill>
                <a:srgbClr val="00B050"/>
              </a:solidFill>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In </a:t>
            </a:r>
            <a:r>
              <a:rPr lang="en-US" sz="1200" dirty="0">
                <a:latin typeface="Calibri" panose="020F0502020204030204" pitchFamily="34" charset="0"/>
                <a:ea typeface="Times New Roman" panose="02020603050405020304" pitchFamily="18" charset="0"/>
                <a:cs typeface="Times New Roman" panose="02020603050405020304" pitchFamily="18" charset="0"/>
              </a:rPr>
              <a:t>contrast with </a:t>
            </a:r>
            <a:r>
              <a:rPr lang="en-US" sz="1200" dirty="0" err="1">
                <a:latin typeface="Calibri" panose="020F0502020204030204" pitchFamily="34" charset="0"/>
                <a:ea typeface="Times New Roman" panose="02020603050405020304" pitchFamily="18" charset="0"/>
                <a:cs typeface="Times New Roman" panose="02020603050405020304" pitchFamily="18" charset="0"/>
              </a:rPr>
              <a:t>euchromatin</a:t>
            </a:r>
            <a:r>
              <a:rPr lang="en-US" sz="1200" dirty="0">
                <a:latin typeface="Calibri" panose="020F0502020204030204" pitchFamily="34" charset="0"/>
                <a:ea typeface="Times New Roman" panose="02020603050405020304" pitchFamily="18" charset="0"/>
                <a:cs typeface="Times New Roman" panose="02020603050405020304" pitchFamily="18" charset="0"/>
              </a:rPr>
              <a:t>, heterochromatin contains more genes and is earlier replicating.</a:t>
            </a:r>
            <a:endParaRPr lang="nl-NL" sz="1200" dirty="0">
              <a:latin typeface="Times New Roman" panose="02020603050405020304" pitchFamily="18" charset="0"/>
              <a:ea typeface="Times New Roman" panose="02020603050405020304" pitchFamily="18" charset="0"/>
            </a:endParaRPr>
          </a:p>
          <a:p>
            <a:pPr>
              <a:spcAft>
                <a:spcPts val="0"/>
              </a:spcAft>
            </a:pPr>
            <a:endParaRPr lang="nl-NL" sz="1200" dirty="0" smtClean="0">
              <a:solidFill>
                <a:srgbClr val="00B050"/>
              </a:solidFill>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endParaRPr lang="en-US" sz="1200" dirty="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0"/>
              </a:spcAft>
            </a:pPr>
            <a:r>
              <a:rPr lang="en-US" sz="1200" dirty="0" smtClean="0">
                <a:latin typeface="Calibri" panose="020F0502020204030204" pitchFamily="34" charset="0"/>
                <a:ea typeface="Times New Roman" panose="02020603050405020304" pitchFamily="18" charset="0"/>
                <a:cs typeface="Times New Roman" panose="02020603050405020304" pitchFamily="18" charset="0"/>
              </a:rPr>
              <a:t>Each </a:t>
            </a:r>
            <a:r>
              <a:rPr lang="en-US" sz="1200" dirty="0">
                <a:latin typeface="Calibri" panose="020F0502020204030204" pitchFamily="34" charset="0"/>
                <a:ea typeface="Times New Roman" panose="02020603050405020304" pitchFamily="18" charset="0"/>
                <a:cs typeface="Times New Roman" panose="02020603050405020304" pitchFamily="18" charset="0"/>
              </a:rPr>
              <a:t>human contains an identical set of VNTRs.</a:t>
            </a:r>
            <a:endParaRPr lang="nl-NL" sz="1200" dirty="0">
              <a:latin typeface="Times New Roman" panose="02020603050405020304" pitchFamily="18" charset="0"/>
              <a:ea typeface="Times New Roman" panose="02020603050405020304" pitchFamily="18" charset="0"/>
            </a:endParaRPr>
          </a:p>
          <a:p>
            <a:endParaRPr lang="nl-NL" sz="1200" dirty="0" err="1">
              <a:solidFill>
                <a:srgbClr val="00B050"/>
              </a:solidFill>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959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33215" y="327643"/>
            <a:ext cx="8620483"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b="1" dirty="0" smtClean="0">
              <a:solidFill>
                <a:schemeClr val="accent2"/>
              </a:solidFill>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7" y="1804908"/>
            <a:ext cx="8800318" cy="2441743"/>
          </a:xfrm>
          <a:prstGeom prst="rect">
            <a:avLst/>
          </a:prstGeom>
        </p:spPr>
      </p:pic>
      <p:grpSp>
        <p:nvGrpSpPr>
          <p:cNvPr id="19" name="Groep 18"/>
          <p:cNvGrpSpPr/>
          <p:nvPr/>
        </p:nvGrpSpPr>
        <p:grpSpPr>
          <a:xfrm>
            <a:off x="4954678" y="3957206"/>
            <a:ext cx="3401961" cy="2436892"/>
            <a:chOff x="4896465" y="3551626"/>
            <a:chExt cx="3401961" cy="2436892"/>
          </a:xfrm>
        </p:grpSpPr>
        <p:grpSp>
          <p:nvGrpSpPr>
            <p:cNvPr id="16" name="Groep 15"/>
            <p:cNvGrpSpPr/>
            <p:nvPr/>
          </p:nvGrpSpPr>
          <p:grpSpPr>
            <a:xfrm>
              <a:off x="5075903" y="4222955"/>
              <a:ext cx="3222523" cy="1765563"/>
              <a:chOff x="5075903" y="4222955"/>
              <a:chExt cx="3222523" cy="1765563"/>
            </a:xfrm>
          </p:grpSpPr>
          <p:sp>
            <p:nvSpPr>
              <p:cNvPr id="2" name="Tekstvak 1"/>
              <p:cNvSpPr txBox="1"/>
              <p:nvPr/>
            </p:nvSpPr>
            <p:spPr>
              <a:xfrm>
                <a:off x="5075903" y="5065188"/>
                <a:ext cx="3222523" cy="923330"/>
              </a:xfrm>
              <a:prstGeom prst="rect">
                <a:avLst/>
              </a:prstGeom>
              <a:noFill/>
              <a:ln w="12700">
                <a:solidFill>
                  <a:srgbClr val="FF6600"/>
                </a:solidFill>
              </a:ln>
            </p:spPr>
            <p:txBody>
              <a:bodyPr wrap="square" rtlCol="0">
                <a:spAutoFit/>
              </a:bodyPr>
              <a:lstStyle/>
              <a:p>
                <a:pPr algn="ctr"/>
                <a:r>
                  <a:rPr lang="nl-NL" dirty="0" smtClean="0"/>
                  <a:t>Alle cellen kunnen een best wel lang stuk DNA verpakken in de kleine inhoud van een cel. </a:t>
                </a:r>
                <a:endParaRPr lang="nl-NL" dirty="0"/>
              </a:p>
            </p:txBody>
          </p:sp>
          <p:cxnSp>
            <p:nvCxnSpPr>
              <p:cNvPr id="8" name="Rechte verbindingslijn 7"/>
              <p:cNvCxnSpPr/>
              <p:nvPr/>
            </p:nvCxnSpPr>
            <p:spPr>
              <a:xfrm>
                <a:off x="5803490" y="4230329"/>
                <a:ext cx="0" cy="48669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556091" y="4222955"/>
                <a:ext cx="0" cy="486696"/>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flipH="1">
                <a:off x="5810864" y="4709651"/>
                <a:ext cx="1752602" cy="7374"/>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met pijl 14"/>
              <p:cNvCxnSpPr/>
              <p:nvPr/>
            </p:nvCxnSpPr>
            <p:spPr>
              <a:xfrm>
                <a:off x="6687165" y="4709651"/>
                <a:ext cx="0" cy="349046"/>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kstvak 16"/>
            <p:cNvSpPr txBox="1"/>
            <p:nvPr/>
          </p:nvSpPr>
          <p:spPr>
            <a:xfrm>
              <a:off x="4896465" y="3551626"/>
              <a:ext cx="1961535" cy="646331"/>
            </a:xfrm>
            <a:prstGeom prst="rect">
              <a:avLst/>
            </a:prstGeom>
            <a:noFill/>
          </p:spPr>
          <p:txBody>
            <a:bodyPr wrap="square" rtlCol="0">
              <a:spAutoFit/>
            </a:bodyPr>
            <a:lstStyle/>
            <a:p>
              <a:pPr algn="ctr"/>
              <a:r>
                <a:rPr lang="nl-NL" dirty="0" smtClean="0"/>
                <a:t>Lengte genetisch materiaal</a:t>
              </a:r>
              <a:endParaRPr lang="nl-NL" dirty="0"/>
            </a:p>
          </p:txBody>
        </p:sp>
        <p:sp>
          <p:nvSpPr>
            <p:cNvPr id="18" name="Tekstvak 17"/>
            <p:cNvSpPr txBox="1"/>
            <p:nvPr/>
          </p:nvSpPr>
          <p:spPr>
            <a:xfrm>
              <a:off x="6962468" y="3563916"/>
              <a:ext cx="1201995" cy="646331"/>
            </a:xfrm>
            <a:prstGeom prst="rect">
              <a:avLst/>
            </a:prstGeom>
            <a:noFill/>
          </p:spPr>
          <p:txBody>
            <a:bodyPr wrap="square" rtlCol="0">
              <a:spAutoFit/>
            </a:bodyPr>
            <a:lstStyle/>
            <a:p>
              <a:pPr algn="ctr"/>
              <a:r>
                <a:rPr lang="nl-NL" dirty="0" smtClean="0"/>
                <a:t>Grootte van de cel</a:t>
              </a:r>
              <a:endParaRPr lang="nl-NL" dirty="0"/>
            </a:p>
          </p:txBody>
        </p:sp>
      </p:grpSp>
      <p:sp>
        <p:nvSpPr>
          <p:cNvPr id="5" name="Rechthoek 4"/>
          <p:cNvSpPr/>
          <p:nvPr/>
        </p:nvSpPr>
        <p:spPr>
          <a:xfrm>
            <a:off x="179387" y="1068460"/>
            <a:ext cx="8404174" cy="461665"/>
          </a:xfrm>
          <a:prstGeom prst="rect">
            <a:avLst/>
          </a:prstGeom>
        </p:spPr>
        <p:txBody>
          <a:bodyPr wrap="square">
            <a:spAutoFit/>
          </a:bodyPr>
          <a:lstStyle/>
          <a:p>
            <a:r>
              <a:rPr lang="nl-NL" sz="2400" b="1" dirty="0"/>
              <a:t>Variaties</a:t>
            </a:r>
            <a:r>
              <a:rPr lang="nl-NL" sz="2400" dirty="0"/>
              <a:t> in genetisch materiaal van prokaryoten</a:t>
            </a:r>
            <a:endParaRPr lang="en-US" sz="2400" dirty="0"/>
          </a:p>
        </p:txBody>
      </p:sp>
      <p:sp>
        <p:nvSpPr>
          <p:cNvPr id="14" name="Rectangle 2"/>
          <p:cNvSpPr txBox="1">
            <a:spLocks noChangeArrowheads="1"/>
          </p:cNvSpPr>
          <p:nvPr/>
        </p:nvSpPr>
        <p:spPr>
          <a:xfrm>
            <a:off x="87920" y="189144"/>
            <a:ext cx="8983251" cy="8340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Genetisch materiaal van virussen en bacteriën </a:t>
            </a:r>
            <a:endParaRPr lang="en-US" sz="3600" b="1" dirty="0" smtClean="0">
              <a:solidFill>
                <a:schemeClr val="accent2"/>
              </a:solidFill>
              <a:latin typeface="+mn-lt"/>
            </a:endParaRPr>
          </a:p>
        </p:txBody>
      </p:sp>
    </p:spTree>
    <p:extLst>
      <p:ext uri="{BB962C8B-B14F-4D97-AF65-F5344CB8AC3E}">
        <p14:creationId xmlns:p14="http://schemas.microsoft.com/office/powerpoint/2010/main" val="161225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79387" y="115887"/>
            <a:ext cx="8692948" cy="1063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Organisatie genetisch materiaal (verpakking)</a:t>
            </a:r>
            <a:endParaRPr lang="en-US" sz="3600" b="1" dirty="0" smtClean="0">
              <a:solidFill>
                <a:schemeClr val="accent2"/>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87" y="1322719"/>
            <a:ext cx="4264794" cy="32515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541" y="1322719"/>
            <a:ext cx="4264794" cy="3251542"/>
          </a:xfrm>
          <a:prstGeom prst="rect">
            <a:avLst/>
          </a:prstGeom>
        </p:spPr>
      </p:pic>
      <p:sp>
        <p:nvSpPr>
          <p:cNvPr id="6" name="TextBox 5"/>
          <p:cNvSpPr txBox="1"/>
          <p:nvPr/>
        </p:nvSpPr>
        <p:spPr>
          <a:xfrm>
            <a:off x="353961" y="4574261"/>
            <a:ext cx="3706761" cy="1200329"/>
          </a:xfrm>
          <a:prstGeom prst="rect">
            <a:avLst/>
          </a:prstGeom>
          <a:noFill/>
        </p:spPr>
        <p:txBody>
          <a:bodyPr wrap="square" rtlCol="0">
            <a:spAutoFit/>
          </a:bodyPr>
          <a:lstStyle/>
          <a:p>
            <a:r>
              <a:rPr lang="nl-NL" dirty="0" err="1" smtClean="0"/>
              <a:t>Fig</a:t>
            </a:r>
            <a:r>
              <a:rPr lang="nl-NL" dirty="0" smtClean="0"/>
              <a:t> 12-2: Elektrononen microscopie (EM) foto van bacteriofaag T2</a:t>
            </a:r>
          </a:p>
          <a:p>
            <a:r>
              <a:rPr lang="nl-NL" dirty="0" smtClean="0"/>
              <a:t>Chromosoom is 52 micrometer (=0,052 mm) lang</a:t>
            </a:r>
            <a:endParaRPr lang="nl-NL" dirty="0"/>
          </a:p>
        </p:txBody>
      </p:sp>
      <p:sp>
        <p:nvSpPr>
          <p:cNvPr id="7" name="TextBox 6"/>
          <p:cNvSpPr txBox="1"/>
          <p:nvPr/>
        </p:nvSpPr>
        <p:spPr>
          <a:xfrm>
            <a:off x="4803058" y="4574261"/>
            <a:ext cx="3868994" cy="923330"/>
          </a:xfrm>
          <a:prstGeom prst="rect">
            <a:avLst/>
          </a:prstGeom>
          <a:noFill/>
        </p:spPr>
        <p:txBody>
          <a:bodyPr wrap="square" rtlCol="0">
            <a:spAutoFit/>
          </a:bodyPr>
          <a:lstStyle/>
          <a:p>
            <a:r>
              <a:rPr lang="nl-NL" dirty="0" err="1" smtClean="0"/>
              <a:t>Fig</a:t>
            </a:r>
            <a:r>
              <a:rPr lang="nl-NL" dirty="0" smtClean="0"/>
              <a:t> 12-3: EM foto van bacterie </a:t>
            </a:r>
            <a:r>
              <a:rPr lang="nl-NL" i="1" dirty="0" smtClean="0"/>
              <a:t>E. coli</a:t>
            </a:r>
          </a:p>
          <a:p>
            <a:r>
              <a:rPr lang="nl-NL" dirty="0" smtClean="0"/>
              <a:t>Chromosoom is 1200 micrometer (=1,2 mm) lang</a:t>
            </a:r>
            <a:endParaRPr lang="nl-NL" dirty="0"/>
          </a:p>
        </p:txBody>
      </p:sp>
      <p:sp>
        <p:nvSpPr>
          <p:cNvPr id="8" name="TextBox 6"/>
          <p:cNvSpPr txBox="1"/>
          <p:nvPr/>
        </p:nvSpPr>
        <p:spPr>
          <a:xfrm>
            <a:off x="4803058" y="5633687"/>
            <a:ext cx="3868994" cy="923330"/>
          </a:xfrm>
          <a:prstGeom prst="rect">
            <a:avLst/>
          </a:prstGeom>
          <a:noFill/>
        </p:spPr>
        <p:txBody>
          <a:bodyPr wrap="square" rtlCol="0">
            <a:spAutoFit/>
          </a:bodyPr>
          <a:lstStyle/>
          <a:p>
            <a:r>
              <a:rPr lang="nl-NL" i="1" dirty="0" smtClean="0"/>
              <a:t>DNA in bacteriën is geassocieerd met eiwitten die op </a:t>
            </a:r>
            <a:r>
              <a:rPr lang="nl-NL" i="1" dirty="0" err="1" smtClean="0"/>
              <a:t>histon</a:t>
            </a:r>
            <a:r>
              <a:rPr lang="nl-NL" i="1" dirty="0" smtClean="0"/>
              <a:t> eiwitten lijken (zie verderop bij eukaryoten)</a:t>
            </a:r>
            <a:endParaRPr lang="nl-NL" i="1" dirty="0"/>
          </a:p>
        </p:txBody>
      </p:sp>
    </p:spTree>
    <p:extLst>
      <p:ext uri="{BB962C8B-B14F-4D97-AF65-F5344CB8AC3E}">
        <p14:creationId xmlns:p14="http://schemas.microsoft.com/office/powerpoint/2010/main" val="407861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5265" y="308392"/>
            <a:ext cx="4058135" cy="130440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3600" b="1" dirty="0" smtClean="0">
                <a:solidFill>
                  <a:schemeClr val="accent2"/>
                </a:solidFill>
                <a:latin typeface="+mn-lt"/>
              </a:rPr>
              <a:t>Verpakken DNA</a:t>
            </a:r>
            <a:r>
              <a:rPr lang="nl-NL" sz="3600" b="1" dirty="0">
                <a:solidFill>
                  <a:schemeClr val="accent2"/>
                </a:solidFill>
                <a:latin typeface="+mn-lt"/>
              </a:rPr>
              <a:t> </a:t>
            </a:r>
            <a:r>
              <a:rPr lang="nl-NL" sz="3600" b="1" dirty="0" smtClean="0">
                <a:solidFill>
                  <a:schemeClr val="accent2"/>
                </a:solidFill>
                <a:latin typeface="+mn-lt"/>
              </a:rPr>
              <a:t>in prokaryoten </a:t>
            </a:r>
            <a:r>
              <a:rPr lang="nl-NL" sz="3600" b="1" dirty="0" smtClean="0">
                <a:solidFill>
                  <a:schemeClr val="accent2"/>
                </a:solidFill>
                <a:latin typeface="+mn-lt"/>
                <a:sym typeface="Wingdings" panose="05000000000000000000" pitchFamily="2" charset="2"/>
              </a:rPr>
              <a:t> m.b.v. </a:t>
            </a:r>
            <a:r>
              <a:rPr lang="nl-NL" sz="3600" b="1" dirty="0" err="1" smtClean="0">
                <a:solidFill>
                  <a:schemeClr val="accent2"/>
                </a:solidFill>
                <a:latin typeface="+mn-lt"/>
              </a:rPr>
              <a:t>supercoiling</a:t>
            </a:r>
            <a:endParaRPr lang="en-US" sz="3600" b="1" dirty="0" smtClean="0">
              <a:solidFill>
                <a:schemeClr val="accent2"/>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882" y="115886"/>
            <a:ext cx="3880265" cy="6630833"/>
          </a:xfrm>
          <a:prstGeom prst="rect">
            <a:avLst/>
          </a:prstGeom>
        </p:spPr>
      </p:pic>
      <p:sp>
        <p:nvSpPr>
          <p:cNvPr id="3" name="TextBox 2"/>
          <p:cNvSpPr txBox="1"/>
          <p:nvPr/>
        </p:nvSpPr>
        <p:spPr>
          <a:xfrm>
            <a:off x="285265" y="1843161"/>
            <a:ext cx="3676850" cy="4524315"/>
          </a:xfrm>
          <a:prstGeom prst="rect">
            <a:avLst/>
          </a:prstGeom>
          <a:noFill/>
        </p:spPr>
        <p:txBody>
          <a:bodyPr wrap="square" rtlCol="0">
            <a:spAutoFit/>
          </a:bodyPr>
          <a:lstStyle/>
          <a:p>
            <a:r>
              <a:rPr lang="nl-NL" dirty="0" smtClean="0"/>
              <a:t>L = </a:t>
            </a:r>
            <a:r>
              <a:rPr lang="nl-NL" dirty="0" err="1" smtClean="0"/>
              <a:t>Linking</a:t>
            </a:r>
            <a:r>
              <a:rPr lang="nl-NL" dirty="0" smtClean="0"/>
              <a:t> </a:t>
            </a:r>
            <a:r>
              <a:rPr lang="nl-NL" dirty="0" err="1" smtClean="0"/>
              <a:t>number</a:t>
            </a:r>
            <a:r>
              <a:rPr lang="nl-NL" dirty="0" smtClean="0"/>
              <a:t> (hoeveel omwentelingen het DNA maakt)</a:t>
            </a:r>
          </a:p>
          <a:p>
            <a:r>
              <a:rPr lang="nl-NL" dirty="0" smtClean="0"/>
              <a:t>10,4 baseparen = 1 omwenteling</a:t>
            </a:r>
          </a:p>
          <a:p>
            <a:endParaRPr lang="nl-NL" dirty="0"/>
          </a:p>
          <a:p>
            <a:r>
              <a:rPr lang="nl-NL" dirty="0" smtClean="0"/>
              <a:t>Als het DNA wordt ontwonden van 20 naar bijvoorbeeld L=18 en weer wordt </a:t>
            </a:r>
            <a:r>
              <a:rPr lang="nl-NL" dirty="0" err="1" smtClean="0"/>
              <a:t>geligeerd</a:t>
            </a:r>
            <a:r>
              <a:rPr lang="nl-NL" dirty="0" smtClean="0"/>
              <a:t> (</a:t>
            </a:r>
            <a:r>
              <a:rPr lang="nl-NL" dirty="0" err="1" smtClean="0"/>
              <a:t>topo-isomerase</a:t>
            </a:r>
            <a:r>
              <a:rPr lang="nl-NL" dirty="0" smtClean="0"/>
              <a:t>), is het molecuul ‘gespannen’ (c). </a:t>
            </a:r>
          </a:p>
          <a:p>
            <a:endParaRPr lang="nl-NL" dirty="0"/>
          </a:p>
          <a:p>
            <a:r>
              <a:rPr lang="nl-NL" dirty="0" smtClean="0"/>
              <a:t>Om weer ‘ontspannen’ te worden zal dit DNA van conformatie veranderen en 2 </a:t>
            </a:r>
            <a:r>
              <a:rPr lang="nl-NL" dirty="0" err="1" smtClean="0"/>
              <a:t>supercoils</a:t>
            </a:r>
            <a:r>
              <a:rPr lang="nl-NL" dirty="0" smtClean="0"/>
              <a:t> vormen (d)</a:t>
            </a:r>
          </a:p>
          <a:p>
            <a:endParaRPr lang="nl-NL" dirty="0"/>
          </a:p>
          <a:p>
            <a:endParaRPr lang="nl-NL" dirty="0" smtClean="0"/>
          </a:p>
          <a:p>
            <a:r>
              <a:rPr lang="nl-NL" dirty="0" err="1" smtClean="0"/>
              <a:t>Supercoiled</a:t>
            </a:r>
            <a:r>
              <a:rPr lang="nl-NL" dirty="0" smtClean="0"/>
              <a:t> DNA is compacter dan relaxed circulair DNA</a:t>
            </a:r>
            <a:endParaRPr lang="nl-NL" dirty="0"/>
          </a:p>
        </p:txBody>
      </p:sp>
      <p:cxnSp>
        <p:nvCxnSpPr>
          <p:cNvPr id="6" name="Rechte verbindingslijn 5"/>
          <p:cNvCxnSpPr/>
          <p:nvPr/>
        </p:nvCxnSpPr>
        <p:spPr>
          <a:xfrm flipV="1">
            <a:off x="3561735" y="1415845"/>
            <a:ext cx="1600200" cy="73004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flipV="1">
            <a:off x="3889383" y="3716147"/>
            <a:ext cx="1102946" cy="447"/>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3792315" y="5073445"/>
            <a:ext cx="1133646" cy="803787"/>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43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182" y="268873"/>
            <a:ext cx="3346584" cy="1325563"/>
          </a:xfrm>
        </p:spPr>
        <p:txBody>
          <a:bodyPr>
            <a:normAutofit fontScale="90000"/>
          </a:bodyPr>
          <a:lstStyle/>
          <a:p>
            <a:r>
              <a:rPr lang="nl-NL" sz="3600" b="1" dirty="0" smtClean="0">
                <a:solidFill>
                  <a:schemeClr val="accent2"/>
                </a:solidFill>
                <a:latin typeface="+mn-lt"/>
              </a:rPr>
              <a:t>Organisatie DNA in Eukaryoten </a:t>
            </a:r>
            <a:r>
              <a:rPr lang="nl-NL" sz="3600" b="1" dirty="0" smtClean="0">
                <a:solidFill>
                  <a:schemeClr val="accent2"/>
                </a:solidFill>
                <a:latin typeface="+mn-lt"/>
                <a:sym typeface="Wingdings" panose="05000000000000000000" pitchFamily="2" charset="2"/>
              </a:rPr>
              <a:t> chromatine</a:t>
            </a:r>
            <a:endParaRPr lang="nl-NL" sz="3600" b="1" dirty="0">
              <a:solidFill>
                <a:schemeClr val="accent2"/>
              </a:solidFill>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715" y="384376"/>
            <a:ext cx="4560896" cy="5999717"/>
          </a:xfrm>
          <a:prstGeom prst="rect">
            <a:avLst/>
          </a:prstGeom>
        </p:spPr>
      </p:pic>
      <p:sp>
        <p:nvSpPr>
          <p:cNvPr id="4" name="TextBox 3"/>
          <p:cNvSpPr txBox="1"/>
          <p:nvPr/>
        </p:nvSpPr>
        <p:spPr>
          <a:xfrm>
            <a:off x="360182" y="2237727"/>
            <a:ext cx="3346584" cy="4062651"/>
          </a:xfrm>
          <a:prstGeom prst="rect">
            <a:avLst/>
          </a:prstGeom>
          <a:noFill/>
        </p:spPr>
        <p:txBody>
          <a:bodyPr wrap="square" rtlCol="0">
            <a:spAutoFit/>
          </a:bodyPr>
          <a:lstStyle/>
          <a:p>
            <a:r>
              <a:rPr lang="nl-NL" sz="2400" b="1" dirty="0" smtClean="0"/>
              <a:t>Data:</a:t>
            </a:r>
          </a:p>
          <a:p>
            <a:endParaRPr lang="nl-NL" b="1" dirty="0" smtClean="0"/>
          </a:p>
          <a:p>
            <a:pPr marL="285750" indent="-285750">
              <a:buFont typeface="Arial" panose="020B0604020202020204" pitchFamily="34" charset="0"/>
              <a:buChar char="•"/>
            </a:pPr>
            <a:r>
              <a:rPr lang="nl-NL" dirty="0" err="1" smtClean="0"/>
              <a:t>Electronen</a:t>
            </a:r>
            <a:r>
              <a:rPr lang="nl-NL" dirty="0" smtClean="0"/>
              <a:t> microscopie (EM) foto van </a:t>
            </a:r>
            <a:r>
              <a:rPr lang="nl-NL" i="1" dirty="0" err="1" smtClean="0"/>
              <a:t>Drosophila</a:t>
            </a:r>
            <a:r>
              <a:rPr lang="nl-NL" i="1" dirty="0" smtClean="0"/>
              <a:t> </a:t>
            </a:r>
            <a:r>
              <a:rPr lang="nl-NL" dirty="0" smtClean="0"/>
              <a:t>DNA </a:t>
            </a:r>
            <a:r>
              <a:rPr lang="nl-NL" dirty="0" smtClean="0">
                <a:sym typeface="Wingdings" panose="05000000000000000000" pitchFamily="2" charset="2"/>
              </a:rPr>
              <a:t></a:t>
            </a:r>
            <a:r>
              <a:rPr lang="nl-NL" dirty="0" smtClean="0"/>
              <a:t> “</a:t>
            </a:r>
            <a:r>
              <a:rPr lang="nl-NL" dirty="0" err="1" smtClean="0"/>
              <a:t>Beads</a:t>
            </a:r>
            <a:r>
              <a:rPr lang="nl-NL" dirty="0" smtClean="0"/>
              <a:t> on a string”</a:t>
            </a:r>
          </a:p>
          <a:p>
            <a:endParaRPr lang="nl-NL" dirty="0" smtClean="0"/>
          </a:p>
          <a:p>
            <a:pPr marL="285750" indent="-285750">
              <a:buFont typeface="Arial" panose="020B0604020202020204" pitchFamily="34" charset="0"/>
              <a:buChar char="•"/>
            </a:pPr>
            <a:r>
              <a:rPr lang="nl-NL" dirty="0" smtClean="0"/>
              <a:t>Korte </a:t>
            </a:r>
            <a:r>
              <a:rPr lang="nl-NL" dirty="0" err="1" smtClean="0"/>
              <a:t>endonuclease</a:t>
            </a:r>
            <a:r>
              <a:rPr lang="nl-NL" dirty="0" smtClean="0"/>
              <a:t> behandeling gaf 200 </a:t>
            </a:r>
            <a:r>
              <a:rPr lang="nl-NL" dirty="0" err="1" smtClean="0"/>
              <a:t>bp</a:t>
            </a:r>
            <a:r>
              <a:rPr lang="nl-NL" dirty="0" smtClean="0"/>
              <a:t> fragmenten; langere </a:t>
            </a:r>
            <a:r>
              <a:rPr lang="nl-NL" dirty="0" err="1" smtClean="0"/>
              <a:t>nuclease</a:t>
            </a:r>
            <a:r>
              <a:rPr lang="nl-NL" dirty="0" smtClean="0"/>
              <a:t> behandeling gaf 147 </a:t>
            </a:r>
            <a:r>
              <a:rPr lang="nl-NL" dirty="0" err="1" smtClean="0"/>
              <a:t>bp</a:t>
            </a:r>
            <a:r>
              <a:rPr lang="nl-NL" dirty="0" smtClean="0"/>
              <a:t> fragmenten (‘</a:t>
            </a:r>
            <a:r>
              <a:rPr lang="nl-NL" dirty="0" err="1" smtClean="0"/>
              <a:t>nucleosome</a:t>
            </a:r>
            <a:r>
              <a:rPr lang="nl-NL" dirty="0" smtClean="0"/>
              <a:t> </a:t>
            </a:r>
            <a:r>
              <a:rPr lang="nl-NL" dirty="0" err="1" smtClean="0"/>
              <a:t>core</a:t>
            </a:r>
            <a:r>
              <a:rPr lang="nl-NL" dirty="0" smtClean="0"/>
              <a:t> </a:t>
            </a:r>
            <a:r>
              <a:rPr lang="nl-NL" dirty="0" err="1" smtClean="0"/>
              <a:t>particle</a:t>
            </a:r>
            <a:r>
              <a:rPr lang="nl-NL" dirty="0" smtClean="0"/>
              <a:t>’)</a:t>
            </a:r>
          </a:p>
          <a:p>
            <a:endParaRPr lang="nl-NL" dirty="0" smtClean="0"/>
          </a:p>
          <a:p>
            <a:pPr marL="285750" indent="-285750">
              <a:buFont typeface="Arial" panose="020B0604020202020204" pitchFamily="34" charset="0"/>
              <a:buChar char="•"/>
            </a:pPr>
            <a:r>
              <a:rPr lang="nl-NL" dirty="0" err="1" smtClean="0"/>
              <a:t>Histon</a:t>
            </a:r>
            <a:r>
              <a:rPr lang="nl-NL" dirty="0" smtClean="0"/>
              <a:t> eiwit studies</a:t>
            </a:r>
            <a:endParaRPr lang="nl-NL" dirty="0"/>
          </a:p>
        </p:txBody>
      </p:sp>
      <p:sp>
        <p:nvSpPr>
          <p:cNvPr id="5" name="Tekstvak 4"/>
          <p:cNvSpPr txBox="1"/>
          <p:nvPr/>
        </p:nvSpPr>
        <p:spPr>
          <a:xfrm>
            <a:off x="7854216" y="6377011"/>
            <a:ext cx="760395" cy="276999"/>
          </a:xfrm>
          <a:prstGeom prst="rect">
            <a:avLst/>
          </a:prstGeom>
          <a:noFill/>
        </p:spPr>
        <p:txBody>
          <a:bodyPr wrap="square" rtlCol="0">
            <a:spAutoFit/>
          </a:bodyPr>
          <a:lstStyle/>
          <a:p>
            <a:r>
              <a:rPr lang="nl-NL" sz="1200" dirty="0" err="1" smtClean="0"/>
              <a:t>Fig</a:t>
            </a:r>
            <a:r>
              <a:rPr lang="nl-NL" sz="1200" dirty="0" smtClean="0"/>
              <a:t> 12-8</a:t>
            </a:r>
            <a:endParaRPr lang="nl-NL" sz="1200" dirty="0"/>
          </a:p>
        </p:txBody>
      </p:sp>
    </p:spTree>
    <p:extLst>
      <p:ext uri="{BB962C8B-B14F-4D97-AF65-F5344CB8AC3E}">
        <p14:creationId xmlns:p14="http://schemas.microsoft.com/office/powerpoint/2010/main" val="1394904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516" y="211756"/>
            <a:ext cx="2811233" cy="1819626"/>
          </a:xfrm>
        </p:spPr>
        <p:txBody>
          <a:bodyPr>
            <a:normAutofit fontScale="90000"/>
          </a:bodyPr>
          <a:lstStyle/>
          <a:p>
            <a:r>
              <a:rPr lang="nl-NL" sz="3600" b="1" dirty="0" smtClean="0">
                <a:solidFill>
                  <a:schemeClr val="accent2"/>
                </a:solidFill>
                <a:latin typeface="+mn-lt"/>
              </a:rPr>
              <a:t>Organisatie DNA in Eukaryoten </a:t>
            </a:r>
            <a:r>
              <a:rPr lang="nl-NL" sz="3600" b="1" dirty="0" smtClean="0">
                <a:solidFill>
                  <a:schemeClr val="accent2"/>
                </a:solidFill>
                <a:latin typeface="+mn-lt"/>
                <a:sym typeface="Wingdings" panose="05000000000000000000" pitchFamily="2" charset="2"/>
              </a:rPr>
              <a:t> chromatine</a:t>
            </a:r>
            <a:endParaRPr lang="nl-NL" sz="3600" b="1" dirty="0">
              <a:solidFill>
                <a:schemeClr val="accent2"/>
              </a:solidFill>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89627" y="211756"/>
            <a:ext cx="5869640" cy="6400800"/>
          </a:xfrm>
        </p:spPr>
      </p:pic>
      <p:grpSp>
        <p:nvGrpSpPr>
          <p:cNvPr id="3" name="Groep 2"/>
          <p:cNvGrpSpPr/>
          <p:nvPr/>
        </p:nvGrpSpPr>
        <p:grpSpPr>
          <a:xfrm>
            <a:off x="408811" y="2672935"/>
            <a:ext cx="3492361" cy="1190902"/>
            <a:chOff x="297974" y="1661553"/>
            <a:chExt cx="3492361" cy="1190902"/>
          </a:xfrm>
        </p:grpSpPr>
        <p:sp>
          <p:nvSpPr>
            <p:cNvPr id="5" name="TextBox 4"/>
            <p:cNvSpPr txBox="1"/>
            <p:nvPr/>
          </p:nvSpPr>
          <p:spPr>
            <a:xfrm>
              <a:off x="297974" y="2206124"/>
              <a:ext cx="2459975" cy="646331"/>
            </a:xfrm>
            <a:prstGeom prst="rect">
              <a:avLst/>
            </a:prstGeom>
            <a:noFill/>
          </p:spPr>
          <p:txBody>
            <a:bodyPr wrap="square" rtlCol="0">
              <a:spAutoFit/>
            </a:bodyPr>
            <a:lstStyle/>
            <a:p>
              <a:r>
                <a:rPr lang="nl-NL" dirty="0" smtClean="0"/>
                <a:t>Zo ziet het DNA er in de interfase uit.</a:t>
              </a:r>
            </a:p>
          </p:txBody>
        </p:sp>
        <p:cxnSp>
          <p:nvCxnSpPr>
            <p:cNvPr id="6" name="Straight Arrow Connector 5"/>
            <p:cNvCxnSpPr/>
            <p:nvPr/>
          </p:nvCxnSpPr>
          <p:spPr>
            <a:xfrm flipV="1">
              <a:off x="2728452" y="1661553"/>
              <a:ext cx="1061883" cy="6391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 name="Afgeronde rechthoek 6"/>
          <p:cNvSpPr/>
          <p:nvPr/>
        </p:nvSpPr>
        <p:spPr>
          <a:xfrm>
            <a:off x="3954380" y="2386263"/>
            <a:ext cx="1259304" cy="425116"/>
          </a:xfrm>
          <a:prstGeom prst="round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Afgeronde rechthoek 7"/>
          <p:cNvSpPr/>
          <p:nvPr/>
        </p:nvSpPr>
        <p:spPr>
          <a:xfrm>
            <a:off x="7275095" y="1461028"/>
            <a:ext cx="1407693" cy="425116"/>
          </a:xfrm>
          <a:prstGeom prst="round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Afgeronde rechthoek 8"/>
          <p:cNvSpPr/>
          <p:nvPr/>
        </p:nvSpPr>
        <p:spPr>
          <a:xfrm>
            <a:off x="7355305" y="690488"/>
            <a:ext cx="1375611" cy="425116"/>
          </a:xfrm>
          <a:prstGeom prst="round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Afgeronde rechthoek 9"/>
          <p:cNvSpPr/>
          <p:nvPr/>
        </p:nvSpPr>
        <p:spPr>
          <a:xfrm>
            <a:off x="6083969" y="4817838"/>
            <a:ext cx="1756610" cy="425116"/>
          </a:xfrm>
          <a:prstGeom prst="round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p:cNvSpPr txBox="1"/>
          <p:nvPr/>
        </p:nvSpPr>
        <p:spPr>
          <a:xfrm>
            <a:off x="7854216" y="6377011"/>
            <a:ext cx="760395" cy="276999"/>
          </a:xfrm>
          <a:prstGeom prst="rect">
            <a:avLst/>
          </a:prstGeom>
          <a:noFill/>
        </p:spPr>
        <p:txBody>
          <a:bodyPr wrap="square" rtlCol="0">
            <a:spAutoFit/>
          </a:bodyPr>
          <a:lstStyle/>
          <a:p>
            <a:r>
              <a:rPr lang="nl-NL" sz="1200" dirty="0" err="1" smtClean="0"/>
              <a:t>Fig</a:t>
            </a:r>
            <a:r>
              <a:rPr lang="nl-NL" sz="1200" dirty="0" smtClean="0"/>
              <a:t> 12-9</a:t>
            </a:r>
            <a:endParaRPr lang="nl-NL" sz="1200" dirty="0"/>
          </a:p>
        </p:txBody>
      </p:sp>
    </p:spTree>
    <p:extLst>
      <p:ext uri="{BB962C8B-B14F-4D97-AF65-F5344CB8AC3E}">
        <p14:creationId xmlns:p14="http://schemas.microsoft.com/office/powerpoint/2010/main" val="270598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57" y="174040"/>
            <a:ext cx="8580368" cy="789905"/>
          </a:xfrm>
        </p:spPr>
        <p:txBody>
          <a:bodyPr>
            <a:normAutofit fontScale="90000"/>
          </a:bodyPr>
          <a:lstStyle/>
          <a:p>
            <a:r>
              <a:rPr lang="nl-NL" sz="3600" b="1" dirty="0" smtClean="0">
                <a:solidFill>
                  <a:schemeClr val="accent2"/>
                </a:solidFill>
                <a:latin typeface="+mn-lt"/>
              </a:rPr>
              <a:t>Organisatie eukaryoot DNA </a:t>
            </a:r>
            <a:r>
              <a:rPr lang="nl-NL" sz="3600" b="1" dirty="0" smtClean="0">
                <a:solidFill>
                  <a:schemeClr val="accent2"/>
                </a:solidFill>
                <a:latin typeface="+mn-lt"/>
                <a:sym typeface="Wingdings" panose="05000000000000000000" pitchFamily="2" charset="2"/>
              </a:rPr>
              <a:t> chromatine, </a:t>
            </a:r>
            <a:r>
              <a:rPr lang="nl-NL" sz="3600" b="1" dirty="0" smtClean="0">
                <a:solidFill>
                  <a:schemeClr val="accent2"/>
                </a:solidFill>
                <a:latin typeface="+mn-lt"/>
              </a:rPr>
              <a:t>m.b.v. </a:t>
            </a:r>
            <a:r>
              <a:rPr lang="nl-NL" sz="3600" b="1" dirty="0" err="1" smtClean="0">
                <a:solidFill>
                  <a:schemeClr val="accent2"/>
                </a:solidFill>
                <a:latin typeface="+mn-lt"/>
              </a:rPr>
              <a:t>Histon</a:t>
            </a:r>
            <a:r>
              <a:rPr lang="nl-NL" sz="3600" b="1" dirty="0" smtClean="0">
                <a:solidFill>
                  <a:schemeClr val="accent2"/>
                </a:solidFill>
                <a:latin typeface="+mn-lt"/>
              </a:rPr>
              <a:t> eiwitten</a:t>
            </a:r>
            <a:endParaRPr lang="nl-NL" sz="3600" b="1" dirty="0">
              <a:solidFill>
                <a:schemeClr val="accent2"/>
              </a:solidFill>
              <a:latin typeface="+mn-lt"/>
            </a:endParaRPr>
          </a:p>
        </p:txBody>
      </p:sp>
      <p:grpSp>
        <p:nvGrpSpPr>
          <p:cNvPr id="7" name="Group 6"/>
          <p:cNvGrpSpPr/>
          <p:nvPr/>
        </p:nvGrpSpPr>
        <p:grpSpPr>
          <a:xfrm>
            <a:off x="482828" y="1363569"/>
            <a:ext cx="6950285" cy="2487122"/>
            <a:chOff x="1106059" y="4296978"/>
            <a:chExt cx="6950285" cy="2487122"/>
          </a:xfrm>
        </p:grpSpPr>
        <p:pic>
          <p:nvPicPr>
            <p:cNvPr id="5" name="Picture 4"/>
            <p:cNvPicPr>
              <a:picLocks noChangeAspect="1"/>
            </p:cNvPicPr>
            <p:nvPr/>
          </p:nvPicPr>
          <p:blipFill>
            <a:blip r:embed="rId3"/>
            <a:stretch>
              <a:fillRect/>
            </a:stretch>
          </p:blipFill>
          <p:spPr>
            <a:xfrm>
              <a:off x="1106059" y="4296978"/>
              <a:ext cx="2888426" cy="2166320"/>
            </a:xfrm>
            <a:prstGeom prst="rect">
              <a:avLst/>
            </a:prstGeom>
          </p:spPr>
        </p:pic>
        <p:sp>
          <p:nvSpPr>
            <p:cNvPr id="4" name="Tekstvak 3"/>
            <p:cNvSpPr txBox="1"/>
            <p:nvPr/>
          </p:nvSpPr>
          <p:spPr>
            <a:xfrm>
              <a:off x="4417995" y="4296978"/>
              <a:ext cx="3638349" cy="1200329"/>
            </a:xfrm>
            <a:prstGeom prst="rect">
              <a:avLst/>
            </a:prstGeom>
            <a:noFill/>
          </p:spPr>
          <p:txBody>
            <a:bodyPr wrap="square" rtlCol="0">
              <a:spAutoFit/>
            </a:bodyPr>
            <a:lstStyle/>
            <a:p>
              <a:r>
                <a:rPr lang="nl-NL" dirty="0" smtClean="0"/>
                <a:t>1 </a:t>
              </a:r>
              <a:r>
                <a:rPr lang="nl-NL" dirty="0" err="1" smtClean="0"/>
                <a:t>nucleosoom</a:t>
              </a:r>
              <a:r>
                <a:rPr lang="nl-NL" dirty="0"/>
                <a:t> </a:t>
              </a:r>
              <a:r>
                <a:rPr lang="nl-NL" dirty="0" smtClean="0"/>
                <a:t>bestaat uit:</a:t>
              </a:r>
            </a:p>
            <a:p>
              <a:pPr marL="285750" indent="-285750">
                <a:buFont typeface="Arial" panose="020B0604020202020204" pitchFamily="34" charset="0"/>
                <a:buChar char="•"/>
              </a:pPr>
              <a:r>
                <a:rPr lang="nl-NL" dirty="0" smtClean="0"/>
                <a:t>1 tetrameer van 2x H2a en 2x H2B</a:t>
              </a:r>
            </a:p>
            <a:p>
              <a:pPr marL="285750" indent="-285750">
                <a:buFont typeface="Arial" panose="020B0604020202020204" pitchFamily="34" charset="0"/>
                <a:buChar char="•"/>
              </a:pPr>
              <a:r>
                <a:rPr lang="nl-NL" dirty="0" smtClean="0"/>
                <a:t>1 tetrameer van 2x H3 en 2x H4</a:t>
              </a:r>
            </a:p>
            <a:p>
              <a:pPr marL="285750" indent="-285750">
                <a:buFont typeface="Arial" panose="020B0604020202020204" pitchFamily="34" charset="0"/>
                <a:buChar char="•"/>
              </a:pPr>
              <a:r>
                <a:rPr lang="nl-NL" dirty="0" smtClean="0"/>
                <a:t>147 </a:t>
              </a:r>
              <a:r>
                <a:rPr lang="nl-NL" dirty="0" err="1" smtClean="0"/>
                <a:t>bp</a:t>
              </a:r>
              <a:r>
                <a:rPr lang="nl-NL" dirty="0" smtClean="0"/>
                <a:t> DNA</a:t>
              </a:r>
              <a:endParaRPr lang="nl-NL" dirty="0"/>
            </a:p>
          </p:txBody>
        </p:sp>
        <p:sp>
          <p:nvSpPr>
            <p:cNvPr id="6" name="Rechthoek 5"/>
            <p:cNvSpPr/>
            <p:nvPr/>
          </p:nvSpPr>
          <p:spPr>
            <a:xfrm>
              <a:off x="1183064" y="6568656"/>
              <a:ext cx="2389695" cy="215444"/>
            </a:xfrm>
            <a:prstGeom prst="rect">
              <a:avLst/>
            </a:prstGeom>
          </p:spPr>
          <p:txBody>
            <a:bodyPr wrap="square">
              <a:spAutoFit/>
            </a:bodyPr>
            <a:lstStyle/>
            <a:p>
              <a:r>
                <a:rPr lang="nl-NL" sz="800" dirty="0"/>
                <a:t>https://www.fastbleep.com/biology-notes/40/1191</a:t>
              </a:r>
            </a:p>
          </p:txBody>
        </p:sp>
      </p:grpSp>
      <p:grpSp>
        <p:nvGrpSpPr>
          <p:cNvPr id="9" name="Groep 8"/>
          <p:cNvGrpSpPr/>
          <p:nvPr/>
        </p:nvGrpSpPr>
        <p:grpSpPr>
          <a:xfrm>
            <a:off x="327657" y="4250316"/>
            <a:ext cx="8609765" cy="2369891"/>
            <a:chOff x="327657" y="4250316"/>
            <a:chExt cx="8609765" cy="2369891"/>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8342" y="4250316"/>
              <a:ext cx="6349080" cy="2369891"/>
            </a:xfrm>
            <a:prstGeom prst="rect">
              <a:avLst/>
            </a:prstGeom>
          </p:spPr>
        </p:pic>
        <p:pic>
          <p:nvPicPr>
            <p:cNvPr id="8" name="Afbeelding 7"/>
            <p:cNvPicPr>
              <a:picLocks noChangeAspect="1"/>
            </p:cNvPicPr>
            <p:nvPr/>
          </p:nvPicPr>
          <p:blipFill>
            <a:blip r:embed="rId5"/>
            <a:stretch>
              <a:fillRect/>
            </a:stretch>
          </p:blipFill>
          <p:spPr>
            <a:xfrm>
              <a:off x="327657" y="4762622"/>
              <a:ext cx="2068956" cy="1678430"/>
            </a:xfrm>
            <a:prstGeom prst="rect">
              <a:avLst/>
            </a:prstGeom>
          </p:spPr>
        </p:pic>
      </p:grpSp>
      <p:sp>
        <p:nvSpPr>
          <p:cNvPr id="11" name="Rechthoek 10"/>
          <p:cNvSpPr/>
          <p:nvPr/>
        </p:nvSpPr>
        <p:spPr>
          <a:xfrm>
            <a:off x="559833" y="6519446"/>
            <a:ext cx="1537200" cy="338554"/>
          </a:xfrm>
          <a:prstGeom prst="rect">
            <a:avLst/>
          </a:prstGeom>
        </p:spPr>
        <p:txBody>
          <a:bodyPr wrap="square">
            <a:spAutoFit/>
          </a:bodyPr>
          <a:lstStyle/>
          <a:p>
            <a:r>
              <a:rPr lang="nl-NL" sz="800" dirty="0"/>
              <a:t>https://quizlet.com/222626708/amino-acids-flash-cards/</a:t>
            </a:r>
          </a:p>
        </p:txBody>
      </p:sp>
    </p:spTree>
    <p:extLst>
      <p:ext uri="{BB962C8B-B14F-4D97-AF65-F5344CB8AC3E}">
        <p14:creationId xmlns:p14="http://schemas.microsoft.com/office/powerpoint/2010/main" val="356416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4" ma:contentTypeDescription="Een nieuw document maken." ma:contentTypeScope="" ma:versionID="6bea1c7b9161d6dde0b3c7fb1e5c3171">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88bb3e02a4d78147ff6b1b4e62499f13"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F1DAA4-3BE7-453A-BF4F-BC99ECB898FF}">
  <ds:schemaRefs>
    <ds:schemaRef ds:uri="d665bda0-32f6-4388-bc96-c7f43a2006b3"/>
    <ds:schemaRef ds:uri="http://schemas.openxmlformats.org/package/2006/metadata/core-properties"/>
    <ds:schemaRef ds:uri="http://schemas.microsoft.com/office/2006/documentManagement/types"/>
    <ds:schemaRef ds:uri="http://purl.org/dc/terms/"/>
    <ds:schemaRef ds:uri="41d31240-3f9b-4160-aa9d-7e114304e6cc"/>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9E306B3-61B9-458F-A12E-C414DBBB72E6}">
  <ds:schemaRefs>
    <ds:schemaRef ds:uri="http://schemas.microsoft.com/sharepoint/v3/contenttype/forms"/>
  </ds:schemaRefs>
</ds:datastoreItem>
</file>

<file path=customXml/itemProps3.xml><?xml version="1.0" encoding="utf-8"?>
<ds:datastoreItem xmlns:ds="http://schemas.openxmlformats.org/officeDocument/2006/customXml" ds:itemID="{B553B526-08B2-4498-9431-12064D4385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7151</TotalTime>
  <Words>2010</Words>
  <Application>Microsoft Office PowerPoint</Application>
  <PresentationFormat>Diavoorstelling (4:3)</PresentationFormat>
  <Paragraphs>282</Paragraphs>
  <Slides>30</Slides>
  <Notes>6</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30</vt:i4>
      </vt:variant>
    </vt:vector>
  </HeadingPairs>
  <TitlesOfParts>
    <vt:vector size="36" baseType="lpstr">
      <vt:lpstr>Arial</vt:lpstr>
      <vt:lpstr>Calibri</vt:lpstr>
      <vt:lpstr>Calibri Light</vt:lpstr>
      <vt:lpstr>Times New Roman</vt:lpstr>
      <vt:lpstr>Wingdings</vt:lpstr>
      <vt:lpstr>Office Theme</vt:lpstr>
      <vt:lpstr>PowerPoint-presentatie</vt:lpstr>
      <vt:lpstr>PowerPoint-presentatie</vt:lpstr>
      <vt:lpstr>PowerPoint-presentatie</vt:lpstr>
      <vt:lpstr>PowerPoint-presentatie</vt:lpstr>
      <vt:lpstr>PowerPoint-presentatie</vt:lpstr>
      <vt:lpstr>PowerPoint-presentatie</vt:lpstr>
      <vt:lpstr>Organisatie DNA in Eukaryoten  chromatine</vt:lpstr>
      <vt:lpstr>Organisatie DNA in Eukaryoten  chromatine</vt:lpstr>
      <vt:lpstr>Organisatie eukaryoot DNA  chromatine, m.b.v. Histon eiwitten</vt:lpstr>
      <vt:lpstr>PowerPoint-presentatie</vt:lpstr>
      <vt:lpstr>PowerPoint-presentatie</vt:lpstr>
      <vt:lpstr>PowerPoint-presentatie</vt:lpstr>
      <vt:lpstr>PowerPoint-presentatie</vt:lpstr>
      <vt:lpstr>PowerPoint-presentatie</vt:lpstr>
      <vt:lpstr>Heterochomatine versus euchromatine</vt:lpstr>
      <vt:lpstr>Chromosoom ‘banding’ Van cellen uit de metafase</vt:lpstr>
      <vt:lpstr>G-banding   Karyotyperen</vt:lpstr>
      <vt:lpstr>PowerPoint-presentatie</vt:lpstr>
      <vt:lpstr>PowerPoint-presentatie</vt:lpstr>
      <vt:lpstr>Mitosis vs. Meiosis</vt:lpstr>
      <vt:lpstr>PowerPoint-presentatie</vt:lpstr>
      <vt:lpstr>PowerPoint-presentatie</vt:lpstr>
      <vt:lpstr>PowerPoint-presentatie</vt:lpstr>
      <vt:lpstr>Repetitief DNA</vt:lpstr>
      <vt:lpstr>Repetitive DNA -  Tandem repeats Tandem – repeats direct achter elkaar</vt:lpstr>
      <vt:lpstr>Repetitive DNA - Interspersed transposed sequences</vt:lpstr>
      <vt:lpstr>PowerPoint-presentatie</vt:lpstr>
      <vt:lpstr>Vraag</vt:lpstr>
      <vt:lpstr>Vraag</vt:lpstr>
      <vt:lpstr>PowerPoint-presentatie</vt:lpstr>
    </vt:vector>
  </TitlesOfParts>
  <Company>Hanzehogeschool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Pool WA, Wietske</dc:creator>
  <cp:lastModifiedBy>Wietske Pool</cp:lastModifiedBy>
  <cp:revision>157</cp:revision>
  <cp:lastPrinted>2017-11-09T10:58:24Z</cp:lastPrinted>
  <dcterms:created xsi:type="dcterms:W3CDTF">2017-06-07T12:31:32Z</dcterms:created>
  <dcterms:modified xsi:type="dcterms:W3CDTF">2021-12-01T08:35:04Z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